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8" r:id="rId5"/>
    <p:sldId id="260" r:id="rId6"/>
    <p:sldId id="324" r:id="rId7"/>
    <p:sldId id="331" r:id="rId8"/>
    <p:sldId id="261" r:id="rId9"/>
    <p:sldId id="330" r:id="rId10"/>
    <p:sldId id="338" r:id="rId11"/>
    <p:sldId id="337" r:id="rId12"/>
    <p:sldId id="322" r:id="rId13"/>
    <p:sldId id="328" r:id="rId14"/>
    <p:sldId id="264" r:id="rId15"/>
    <p:sldId id="334" r:id="rId16"/>
    <p:sldId id="327" r:id="rId17"/>
    <p:sldId id="340" r:id="rId18"/>
    <p:sldId id="332" r:id="rId19"/>
    <p:sldId id="336" r:id="rId20"/>
    <p:sldId id="335" r:id="rId21"/>
    <p:sldId id="333" r:id="rId2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US BORDER PATROL</a:t>
            </a:r>
          </a:p>
          <a:p>
            <a:pPr>
              <a:defRPr/>
            </a:pPr>
            <a:r>
              <a:rPr lang="en-US" sz="1400"/>
              <a:t>Nationwide Illegal Alien Apprehensions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Sheet1!$A$80:$A$97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Sheet1!$A$80:$A$97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B8-4BA5-A063-E6D40CD9EF19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Sheet1!$A$80:$A$97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Sheet1!$B$80:$B$97</c:f>
              <c:numCache>
                <c:formatCode>#,##0</c:formatCode>
                <c:ptCount val="18"/>
                <c:pt idx="0">
                  <c:v>1676438</c:v>
                </c:pt>
                <c:pt idx="1">
                  <c:v>1266214</c:v>
                </c:pt>
                <c:pt idx="2">
                  <c:v>955310</c:v>
                </c:pt>
                <c:pt idx="3">
                  <c:v>931557</c:v>
                </c:pt>
                <c:pt idx="4">
                  <c:v>1160395</c:v>
                </c:pt>
                <c:pt idx="5">
                  <c:v>1189075</c:v>
                </c:pt>
                <c:pt idx="6">
                  <c:v>1089092</c:v>
                </c:pt>
                <c:pt idx="7">
                  <c:v>876704</c:v>
                </c:pt>
                <c:pt idx="8">
                  <c:v>723825</c:v>
                </c:pt>
                <c:pt idx="9">
                  <c:v>556041</c:v>
                </c:pt>
                <c:pt idx="10">
                  <c:v>463382</c:v>
                </c:pt>
                <c:pt idx="11">
                  <c:v>340252</c:v>
                </c:pt>
                <c:pt idx="12">
                  <c:v>364768</c:v>
                </c:pt>
                <c:pt idx="13">
                  <c:v>420789</c:v>
                </c:pt>
                <c:pt idx="14">
                  <c:v>486651</c:v>
                </c:pt>
                <c:pt idx="15">
                  <c:v>337117</c:v>
                </c:pt>
                <c:pt idx="16">
                  <c:v>415816</c:v>
                </c:pt>
                <c:pt idx="17">
                  <c:v>310531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B8-4BA5-A063-E6D40CD9E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546472"/>
        <c:axId val="546547128"/>
      </c:lineChart>
      <c:catAx>
        <c:axId val="54654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547128"/>
        <c:crosses val="autoZero"/>
        <c:auto val="1"/>
        <c:lblAlgn val="ctr"/>
        <c:lblOffset val="100"/>
        <c:noMultiLvlLbl val="0"/>
      </c:catAx>
      <c:valAx>
        <c:axId val="54654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546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Incarceration Rate by Immigrant Status</a:t>
            </a:r>
          </a:p>
          <a:p>
            <a:pPr>
              <a:defRPr b="1"/>
            </a:pPr>
            <a:r>
              <a:rPr lang="en-US" sz="1400" b="0" i="1" dirty="0"/>
              <a:t>(Rate per 100,000</a:t>
            </a:r>
            <a:r>
              <a:rPr lang="en-US" sz="1400" b="0" i="1" baseline="0" dirty="0"/>
              <a:t> people)</a:t>
            </a:r>
            <a:endParaRPr lang="en-US" sz="1400" b="0" i="1" dirty="0"/>
          </a:p>
        </c:rich>
      </c:tx>
      <c:layout>
        <c:manualLayout>
          <c:xMode val="edge"/>
          <c:yMode val="edge"/>
          <c:x val="0.30768150384615212"/>
          <c:y val="0.10236701272775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619826367857866E-2"/>
          <c:y val="2.3966386554621848E-2"/>
          <c:w val="0.92158815084011936"/>
          <c:h val="0.788932436318932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Other Offenses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Native</c:v>
                </c:pt>
                <c:pt idx="1">
                  <c:v>Undocumented Immigrants</c:v>
                </c:pt>
                <c:pt idx="2">
                  <c:v>Legal Immigrants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1521</c:v>
                </c:pt>
                <c:pt idx="1">
                  <c:v>479</c:v>
                </c:pt>
                <c:pt idx="2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A-4FC9-93DB-E6FD8F4755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Immigration Offenses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Native</c:v>
                </c:pt>
                <c:pt idx="1">
                  <c:v>Undocumented Immigrants</c:v>
                </c:pt>
                <c:pt idx="2">
                  <c:v>Legal Immigrants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A-4FC9-93DB-E6FD8F475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097816"/>
        <c:axId val="373099128"/>
      </c:barChart>
      <c:catAx>
        <c:axId val="37309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099128"/>
        <c:crosses val="autoZero"/>
        <c:auto val="1"/>
        <c:lblAlgn val="ctr"/>
        <c:lblOffset val="100"/>
        <c:noMultiLvlLbl val="0"/>
      </c:catAx>
      <c:valAx>
        <c:axId val="37309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09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25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What should become of "Dreamers"?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FB-4288-BB74-ACA878B8D6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79-40E9-8045-D5778161A8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7FB-4288-BB74-ACA878B8D6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FB-4288-BB74-ACA878B8D63C}"/>
              </c:ext>
            </c:extLst>
          </c:dPt>
          <c:dLbls>
            <c:dLbl>
              <c:idx val="0"/>
              <c:layout>
                <c:manualLayout>
                  <c:x val="4.3848168810271003E-2"/>
                  <c:y val="5.6741213600734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FB-4288-BB74-ACA878B8D63C}"/>
                </c:ext>
              </c:extLst>
            </c:dLbl>
            <c:dLbl>
              <c:idx val="2"/>
              <c:layout>
                <c:manualLayout>
                  <c:x val="-6.0291232114122656E-2"/>
                  <c:y val="-7.0926517000918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FB-4288-BB74-ACA878B8D63C}"/>
                </c:ext>
              </c:extLst>
            </c:dLbl>
            <c:dLbl>
              <c:idx val="3"/>
              <c:layout>
                <c:manualLayout>
                  <c:x val="-1.3702552753209689E-2"/>
                  <c:y val="-0.175897762162278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FB-4288-BB74-ACA878B8D63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Stay and apply for citizenship</c:v>
                </c:pt>
                <c:pt idx="1">
                  <c:v>Stay and apply for permanent residency</c:v>
                </c:pt>
                <c:pt idx="2">
                  <c:v>Leave</c:v>
                </c:pt>
                <c:pt idx="3">
                  <c:v>Undecided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0.86</c:v>
                </c:pt>
                <c:pt idx="1">
                  <c:v>0.08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B-4288-BB74-ACA878B8D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What should become of Undocumented Immigrants?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5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Wiscosnin Perceptions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8A-48EA-9FD5-E5ADEA76D6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8A-48EA-9FD5-E5ADEA76D6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D8A-48EA-9FD5-E5ADEA76D6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D8A-48EA-9FD5-E5ADEA76D645}"/>
              </c:ext>
            </c:extLst>
          </c:dPt>
          <c:dLbls>
            <c:dLbl>
              <c:idx val="0"/>
              <c:layout>
                <c:manualLayout>
                  <c:x val="0"/>
                  <c:y val="-0.10800000850393768"/>
                </c:manualLayout>
              </c:layout>
              <c:tx>
                <c:rich>
                  <a:bodyPr/>
                  <a:lstStyle/>
                  <a:p>
                    <a:fld id="{6BB6C43D-1254-4F60-8A89-D1491104915B}" type="CELLREF">
                      <a:rPr lang="en-US" smtClean="0"/>
                      <a:pPr/>
                      <a:t>[CELLREF]</a:t>
                    </a:fld>
                    <a:r>
                      <a:rPr lang="en-US" baseline="0" dirty="0"/>
                      <a:t>
</a:t>
                    </a:r>
                    <a:fld id="{0B8EA91B-1C24-486D-A6F8-4F0F85287E39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{6BB6C43D-1254-4F60-8A89-D1491104915B}</c15:txfldGUID>
                      <c15:f>Sheet1!$A$2</c15:f>
                      <c15:dlblFieldTableCache>
                        <c:ptCount val="1"/>
                        <c:pt idx="0">
                          <c:v>Support a path to citizenship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6D8A-48EA-9FD5-E5ADEA76D645}"/>
                </c:ext>
              </c:extLst>
            </c:dLbl>
            <c:dLbl>
              <c:idx val="1"/>
              <c:layout>
                <c:manualLayout>
                  <c:x val="3.5883943391082904E-2"/>
                  <c:y val="-1.50000011811024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8A-48EA-9FD5-E5ADEA76D645}"/>
                </c:ext>
              </c:extLst>
            </c:dLbl>
            <c:dLbl>
              <c:idx val="2"/>
              <c:layout>
                <c:manualLayout>
                  <c:x val="3.9004286294655341E-2"/>
                  <c:y val="-3.0000002362204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8A-48EA-9FD5-E5ADEA76D645}"/>
                </c:ext>
              </c:extLst>
            </c:dLbl>
            <c:dLbl>
              <c:idx val="3"/>
              <c:layout>
                <c:manualLayout>
                  <c:x val="2.4962743228579491E-2"/>
                  <c:y val="6.000000472440981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8A-48EA-9FD5-E5ADEA76D64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Support a path to citizenship</c:v>
                </c:pt>
                <c:pt idx="1">
                  <c:v>Stay as tempoary guest workers</c:v>
                </c:pt>
                <c:pt idx="2">
                  <c:v>Leave</c:v>
                </c:pt>
                <c:pt idx="3">
                  <c:v>Undecided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0.14000000000000001</c:v>
                </c:pt>
                <c:pt idx="2">
                  <c:v>0.09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A-48EA-9FD5-E5ADEA76D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21F9C-112B-45C6-90D4-EE2CC2DFE1DC}" type="doc">
      <dgm:prSet loTypeId="urn:microsoft.com/office/officeart/2016/7/layout/AccentHomeChevronProcess" loCatId="process" qsTypeId="urn:microsoft.com/office/officeart/2005/8/quickstyle/simple3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F4E1F004-467C-4A52-A8B7-7745C787075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2014</a:t>
          </a:r>
        </a:p>
      </dgm:t>
    </dgm:pt>
    <dgm:pt modelId="{4EE58F75-0922-4A6A-BE5A-F46D04E90969}" type="parTrans" cxnId="{5CDAF13F-5790-414A-8EF6-F45FF8F7D9D0}">
      <dgm:prSet/>
      <dgm:spPr/>
      <dgm:t>
        <a:bodyPr/>
        <a:lstStyle/>
        <a:p>
          <a:endParaRPr lang="en-US"/>
        </a:p>
      </dgm:t>
    </dgm:pt>
    <dgm:pt modelId="{5A97D9ED-22C5-4482-8E9D-DE8E93E9AB00}" type="sibTrans" cxnId="{5CDAF13F-5790-414A-8EF6-F45FF8F7D9D0}">
      <dgm:prSet/>
      <dgm:spPr/>
      <dgm:t>
        <a:bodyPr/>
        <a:lstStyle/>
        <a:p>
          <a:endParaRPr lang="en-US"/>
        </a:p>
      </dgm:t>
    </dgm:pt>
    <dgm:pt modelId="{9190B794-3460-4EC2-B26F-DFF99835964D}">
      <dgm:prSet custT="1"/>
      <dgm:spPr/>
      <dgm:t>
        <a:bodyPr/>
        <a:lstStyle/>
        <a:p>
          <a:r>
            <a:rPr lang="en-US" sz="3200" b="1" dirty="0"/>
            <a:t>13.6 Years</a:t>
          </a:r>
          <a:r>
            <a:rPr lang="en-US" sz="1800" dirty="0"/>
            <a:t>:  median time unauthorized immigrants lived in the US in 2014 </a:t>
          </a:r>
        </a:p>
      </dgm:t>
    </dgm:pt>
    <dgm:pt modelId="{807F02AA-EA40-4D98-8237-33F05DF64816}" type="parTrans" cxnId="{5657DE34-A1FE-45D1-A652-007C81526F26}">
      <dgm:prSet/>
      <dgm:spPr/>
      <dgm:t>
        <a:bodyPr/>
        <a:lstStyle/>
        <a:p>
          <a:endParaRPr lang="en-US"/>
        </a:p>
      </dgm:t>
    </dgm:pt>
    <dgm:pt modelId="{48CE182D-0E86-4802-B77D-50F242C85592}" type="sibTrans" cxnId="{5657DE34-A1FE-45D1-A652-007C81526F26}">
      <dgm:prSet/>
      <dgm:spPr/>
      <dgm:t>
        <a:bodyPr/>
        <a:lstStyle/>
        <a:p>
          <a:endParaRPr lang="en-US"/>
        </a:p>
      </dgm:t>
    </dgm:pt>
    <dgm:pt modelId="{78DA75B1-8E9E-4485-9813-8E16D16A2274}">
      <dgm:prSet/>
      <dgm:spPr/>
      <dgm:t>
        <a:bodyPr/>
        <a:lstStyle/>
        <a:p>
          <a:r>
            <a:rPr lang="en-US" sz="900"/>
            <a:t>Source: Pew Research</a:t>
          </a:r>
        </a:p>
      </dgm:t>
    </dgm:pt>
    <dgm:pt modelId="{BD9A0225-7E31-4E1D-B10C-23E26A9B170E}" type="parTrans" cxnId="{F61B13D0-5500-41B2-BA96-ADD013689ACD}">
      <dgm:prSet/>
      <dgm:spPr/>
      <dgm:t>
        <a:bodyPr/>
        <a:lstStyle/>
        <a:p>
          <a:endParaRPr lang="en-US"/>
        </a:p>
      </dgm:t>
    </dgm:pt>
    <dgm:pt modelId="{044625E3-CECF-4850-A99B-96CA03186343}" type="sibTrans" cxnId="{F61B13D0-5500-41B2-BA96-ADD013689ACD}">
      <dgm:prSet/>
      <dgm:spPr/>
      <dgm:t>
        <a:bodyPr/>
        <a:lstStyle/>
        <a:p>
          <a:endParaRPr lang="en-US"/>
        </a:p>
      </dgm:t>
    </dgm:pt>
    <dgm:pt modelId="{91DAE92F-C531-4400-9734-799B5EB4C649}">
      <dgm:prSet/>
      <dgm:spPr/>
      <dgm:t>
        <a:bodyPr/>
        <a:lstStyle/>
        <a:p>
          <a:r>
            <a:rPr lang="en-US"/>
            <a:t>2018</a:t>
          </a:r>
        </a:p>
      </dgm:t>
    </dgm:pt>
    <dgm:pt modelId="{D1DCFF0E-4BBC-4729-8237-B998C5CEE76C}" type="parTrans" cxnId="{2A9055A2-19B0-4B1C-8EC7-A8E366FAA570}">
      <dgm:prSet/>
      <dgm:spPr/>
      <dgm:t>
        <a:bodyPr/>
        <a:lstStyle/>
        <a:p>
          <a:endParaRPr lang="en-US"/>
        </a:p>
      </dgm:t>
    </dgm:pt>
    <dgm:pt modelId="{CFF24203-0609-4FDF-9AFB-111CDCCE4B15}" type="sibTrans" cxnId="{2A9055A2-19B0-4B1C-8EC7-A8E366FAA570}">
      <dgm:prSet/>
      <dgm:spPr/>
      <dgm:t>
        <a:bodyPr/>
        <a:lstStyle/>
        <a:p>
          <a:endParaRPr lang="en-US"/>
        </a:p>
      </dgm:t>
    </dgm:pt>
    <dgm:pt modelId="{6135ED46-6338-46EF-BDA4-D208822C549A}">
      <dgm:prSet custT="1"/>
      <dgm:spPr/>
      <dgm:t>
        <a:bodyPr/>
        <a:lstStyle/>
        <a:p>
          <a:r>
            <a:rPr lang="en-US" sz="3200" b="1" dirty="0"/>
            <a:t>16.8 Years</a:t>
          </a:r>
          <a:r>
            <a:rPr lang="en-US" sz="1800" dirty="0"/>
            <a:t>:  median time unauthorized immigrants lived in the US in 2018 </a:t>
          </a:r>
        </a:p>
      </dgm:t>
    </dgm:pt>
    <dgm:pt modelId="{F8990468-65AF-4B71-92D3-A0E5AB7AF6F2}" type="parTrans" cxnId="{53029F3F-F71D-4371-9B80-131C427E6185}">
      <dgm:prSet/>
      <dgm:spPr/>
      <dgm:t>
        <a:bodyPr/>
        <a:lstStyle/>
        <a:p>
          <a:endParaRPr lang="en-US"/>
        </a:p>
      </dgm:t>
    </dgm:pt>
    <dgm:pt modelId="{3B94FD70-197F-4927-88A0-6D4AB4EE12C6}" type="sibTrans" cxnId="{53029F3F-F71D-4371-9B80-131C427E6185}">
      <dgm:prSet/>
      <dgm:spPr/>
      <dgm:t>
        <a:bodyPr/>
        <a:lstStyle/>
        <a:p>
          <a:endParaRPr lang="en-US"/>
        </a:p>
      </dgm:t>
    </dgm:pt>
    <dgm:pt modelId="{683C1CFC-925F-4AC7-B23D-A2B99429D2A2}" type="pres">
      <dgm:prSet presAssocID="{A6021F9C-112B-45C6-90D4-EE2CC2DFE1DC}" presName="Name0" presStyleCnt="0">
        <dgm:presLayoutVars>
          <dgm:animLvl val="lvl"/>
          <dgm:resizeHandles val="exact"/>
        </dgm:presLayoutVars>
      </dgm:prSet>
      <dgm:spPr/>
    </dgm:pt>
    <dgm:pt modelId="{B5B62C80-5289-4E2D-85F4-F3B37BD1053A}" type="pres">
      <dgm:prSet presAssocID="{F4E1F004-467C-4A52-A8B7-7745C7870751}" presName="composite" presStyleCnt="0"/>
      <dgm:spPr/>
    </dgm:pt>
    <dgm:pt modelId="{2C17A7EB-F110-4652-AFEA-7679FCAAD5DD}" type="pres">
      <dgm:prSet presAssocID="{F4E1F004-467C-4A52-A8B7-7745C7870751}" presName="L" presStyleLbl="solidFgAcc1" presStyleIdx="0" presStyleCnt="2">
        <dgm:presLayoutVars>
          <dgm:chMax val="0"/>
          <dgm:chPref val="0"/>
        </dgm:presLayoutVars>
      </dgm:prSet>
      <dgm:spPr/>
    </dgm:pt>
    <dgm:pt modelId="{10C2C2C3-8300-4CD1-9F73-8DDE3FE3BACF}" type="pres">
      <dgm:prSet presAssocID="{F4E1F004-467C-4A52-A8B7-7745C787075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70BCAF0-8154-486C-AE7B-DFFC287D705F}" type="pres">
      <dgm:prSet presAssocID="{F4E1F004-467C-4A52-A8B7-7745C7870751}" presName="desTx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5A1ACFB-6C6C-4360-8186-7021556C1CA9}" type="pres">
      <dgm:prSet presAssocID="{F4E1F004-467C-4A52-A8B7-7745C7870751}" presName="EmptyPlaceHolder" presStyleCnt="0"/>
      <dgm:spPr/>
    </dgm:pt>
    <dgm:pt modelId="{82775D26-4DDA-4DEB-9B87-60C43865E676}" type="pres">
      <dgm:prSet presAssocID="{5A97D9ED-22C5-4482-8E9D-DE8E93E9AB00}" presName="space" presStyleCnt="0"/>
      <dgm:spPr/>
    </dgm:pt>
    <dgm:pt modelId="{50A0C844-4289-4490-9197-89E6CCFD7346}" type="pres">
      <dgm:prSet presAssocID="{91DAE92F-C531-4400-9734-799B5EB4C649}" presName="composite" presStyleCnt="0"/>
      <dgm:spPr/>
    </dgm:pt>
    <dgm:pt modelId="{86FB9EA6-66A3-4D2C-A521-7E92C4D7A6E8}" type="pres">
      <dgm:prSet presAssocID="{91DAE92F-C531-4400-9734-799B5EB4C649}" presName="L" presStyleLbl="solidFgAcc1" presStyleIdx="1" presStyleCnt="2">
        <dgm:presLayoutVars>
          <dgm:chMax val="0"/>
          <dgm:chPref val="0"/>
        </dgm:presLayoutVars>
      </dgm:prSet>
      <dgm:spPr/>
    </dgm:pt>
    <dgm:pt modelId="{0BA60792-3FE3-488F-B09B-E93A4CDF96F8}" type="pres">
      <dgm:prSet presAssocID="{91DAE92F-C531-4400-9734-799B5EB4C64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75F9061-BE8D-454B-9BFA-8E46D62F5338}" type="pres">
      <dgm:prSet presAssocID="{91DAE92F-C531-4400-9734-799B5EB4C649}" presName="desTx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1EB72CB-A9DF-4120-9375-F76DDAA97532}" type="pres">
      <dgm:prSet presAssocID="{91DAE92F-C531-4400-9734-799B5EB4C649}" presName="EmptyPlaceHolder" presStyleCnt="0"/>
      <dgm:spPr/>
    </dgm:pt>
  </dgm:ptLst>
  <dgm:cxnLst>
    <dgm:cxn modelId="{B16B2B17-96BD-4F3F-837D-2205BAF7A78C}" type="presOf" srcId="{9190B794-3460-4EC2-B26F-DFF99835964D}" destId="{B70BCAF0-8154-486C-AE7B-DFFC287D705F}" srcOrd="0" destOrd="0" presId="urn:microsoft.com/office/officeart/2016/7/layout/AccentHomeChevronProcess"/>
    <dgm:cxn modelId="{AE254A26-37E1-4B0F-A2CC-21F6513D2FC4}" type="presOf" srcId="{6135ED46-6338-46EF-BDA4-D208822C549A}" destId="{875F9061-BE8D-454B-9BFA-8E46D62F5338}" srcOrd="0" destOrd="0" presId="urn:microsoft.com/office/officeart/2016/7/layout/AccentHomeChevronProcess"/>
    <dgm:cxn modelId="{5657DE34-A1FE-45D1-A652-007C81526F26}" srcId="{F4E1F004-467C-4A52-A8B7-7745C7870751}" destId="{9190B794-3460-4EC2-B26F-DFF99835964D}" srcOrd="0" destOrd="0" parTransId="{807F02AA-EA40-4D98-8237-33F05DF64816}" sibTransId="{48CE182D-0E86-4802-B77D-50F242C85592}"/>
    <dgm:cxn modelId="{53029F3F-F71D-4371-9B80-131C427E6185}" srcId="{91DAE92F-C531-4400-9734-799B5EB4C649}" destId="{6135ED46-6338-46EF-BDA4-D208822C549A}" srcOrd="0" destOrd="0" parTransId="{F8990468-65AF-4B71-92D3-A0E5AB7AF6F2}" sibTransId="{3B94FD70-197F-4927-88A0-6D4AB4EE12C6}"/>
    <dgm:cxn modelId="{5CDAF13F-5790-414A-8EF6-F45FF8F7D9D0}" srcId="{A6021F9C-112B-45C6-90D4-EE2CC2DFE1DC}" destId="{F4E1F004-467C-4A52-A8B7-7745C7870751}" srcOrd="0" destOrd="0" parTransId="{4EE58F75-0922-4A6A-BE5A-F46D04E90969}" sibTransId="{5A97D9ED-22C5-4482-8E9D-DE8E93E9AB00}"/>
    <dgm:cxn modelId="{2EB5A362-5FED-4A88-9593-E31B5C70BA63}" type="presOf" srcId="{F4E1F004-467C-4A52-A8B7-7745C7870751}" destId="{10C2C2C3-8300-4CD1-9F73-8DDE3FE3BACF}" srcOrd="0" destOrd="0" presId="urn:microsoft.com/office/officeart/2016/7/layout/AccentHomeChevronProcess"/>
    <dgm:cxn modelId="{A8708786-CB30-4268-8B59-1FA49DAF164A}" type="presOf" srcId="{78DA75B1-8E9E-4485-9813-8E16D16A2274}" destId="{B70BCAF0-8154-486C-AE7B-DFFC287D705F}" srcOrd="0" destOrd="1" presId="urn:microsoft.com/office/officeart/2016/7/layout/AccentHomeChevronProcess"/>
    <dgm:cxn modelId="{2A9055A2-19B0-4B1C-8EC7-A8E366FAA570}" srcId="{A6021F9C-112B-45C6-90D4-EE2CC2DFE1DC}" destId="{91DAE92F-C531-4400-9734-799B5EB4C649}" srcOrd="1" destOrd="0" parTransId="{D1DCFF0E-4BBC-4729-8237-B998C5CEE76C}" sibTransId="{CFF24203-0609-4FDF-9AFB-111CDCCE4B15}"/>
    <dgm:cxn modelId="{F61B13D0-5500-41B2-BA96-ADD013689ACD}" srcId="{9190B794-3460-4EC2-B26F-DFF99835964D}" destId="{78DA75B1-8E9E-4485-9813-8E16D16A2274}" srcOrd="0" destOrd="0" parTransId="{BD9A0225-7E31-4E1D-B10C-23E26A9B170E}" sibTransId="{044625E3-CECF-4850-A99B-96CA03186343}"/>
    <dgm:cxn modelId="{15DE4CDE-B2D3-4CA6-8DFE-ACCF8B8EBA81}" type="presOf" srcId="{91DAE92F-C531-4400-9734-799B5EB4C649}" destId="{0BA60792-3FE3-488F-B09B-E93A4CDF96F8}" srcOrd="0" destOrd="0" presId="urn:microsoft.com/office/officeart/2016/7/layout/AccentHomeChevronProcess"/>
    <dgm:cxn modelId="{785CBFF0-54DD-4EF7-946D-4535E0E70C71}" type="presOf" srcId="{A6021F9C-112B-45C6-90D4-EE2CC2DFE1DC}" destId="{683C1CFC-925F-4AC7-B23D-A2B99429D2A2}" srcOrd="0" destOrd="0" presId="urn:microsoft.com/office/officeart/2016/7/layout/AccentHomeChevronProcess"/>
    <dgm:cxn modelId="{FB75B390-6CD1-469D-833A-81FFEA4B581C}" type="presParOf" srcId="{683C1CFC-925F-4AC7-B23D-A2B99429D2A2}" destId="{B5B62C80-5289-4E2D-85F4-F3B37BD1053A}" srcOrd="0" destOrd="0" presId="urn:microsoft.com/office/officeart/2016/7/layout/AccentHomeChevronProcess"/>
    <dgm:cxn modelId="{1B329BE2-74B7-45D7-8E73-4E8B24B5B666}" type="presParOf" srcId="{B5B62C80-5289-4E2D-85F4-F3B37BD1053A}" destId="{2C17A7EB-F110-4652-AFEA-7679FCAAD5DD}" srcOrd="0" destOrd="0" presId="urn:microsoft.com/office/officeart/2016/7/layout/AccentHomeChevronProcess"/>
    <dgm:cxn modelId="{4B80C072-188B-47A9-B6B9-FD965C737B21}" type="presParOf" srcId="{B5B62C80-5289-4E2D-85F4-F3B37BD1053A}" destId="{10C2C2C3-8300-4CD1-9F73-8DDE3FE3BACF}" srcOrd="1" destOrd="0" presId="urn:microsoft.com/office/officeart/2016/7/layout/AccentHomeChevronProcess"/>
    <dgm:cxn modelId="{6159EB23-87AF-4B5D-B5B2-6112ED33EAAB}" type="presParOf" srcId="{B5B62C80-5289-4E2D-85F4-F3B37BD1053A}" destId="{B70BCAF0-8154-486C-AE7B-DFFC287D705F}" srcOrd="2" destOrd="0" presId="urn:microsoft.com/office/officeart/2016/7/layout/AccentHomeChevronProcess"/>
    <dgm:cxn modelId="{88591932-6D48-498F-9B78-9F4AFD13D10D}" type="presParOf" srcId="{B5B62C80-5289-4E2D-85F4-F3B37BD1053A}" destId="{E5A1ACFB-6C6C-4360-8186-7021556C1CA9}" srcOrd="3" destOrd="0" presId="urn:microsoft.com/office/officeart/2016/7/layout/AccentHomeChevronProcess"/>
    <dgm:cxn modelId="{BEC4F7AA-A5D9-403A-A6CE-B52EF0AA122E}" type="presParOf" srcId="{683C1CFC-925F-4AC7-B23D-A2B99429D2A2}" destId="{82775D26-4DDA-4DEB-9B87-60C43865E676}" srcOrd="1" destOrd="0" presId="urn:microsoft.com/office/officeart/2016/7/layout/AccentHomeChevronProcess"/>
    <dgm:cxn modelId="{B8C7E1FA-A022-437D-A3DD-12878DB6B558}" type="presParOf" srcId="{683C1CFC-925F-4AC7-B23D-A2B99429D2A2}" destId="{50A0C844-4289-4490-9197-89E6CCFD7346}" srcOrd="2" destOrd="0" presId="urn:microsoft.com/office/officeart/2016/7/layout/AccentHomeChevronProcess"/>
    <dgm:cxn modelId="{3FB5D850-9656-47A9-A4D8-080B062FB45D}" type="presParOf" srcId="{50A0C844-4289-4490-9197-89E6CCFD7346}" destId="{86FB9EA6-66A3-4D2C-A521-7E92C4D7A6E8}" srcOrd="0" destOrd="0" presId="urn:microsoft.com/office/officeart/2016/7/layout/AccentHomeChevronProcess"/>
    <dgm:cxn modelId="{EB40676E-2D69-433B-B4C1-AB1D504473BE}" type="presParOf" srcId="{50A0C844-4289-4490-9197-89E6CCFD7346}" destId="{0BA60792-3FE3-488F-B09B-E93A4CDF96F8}" srcOrd="1" destOrd="0" presId="urn:microsoft.com/office/officeart/2016/7/layout/AccentHomeChevronProcess"/>
    <dgm:cxn modelId="{AA8AA307-8761-43C8-ABC2-A24D15EDABC7}" type="presParOf" srcId="{50A0C844-4289-4490-9197-89E6CCFD7346}" destId="{875F9061-BE8D-454B-9BFA-8E46D62F5338}" srcOrd="2" destOrd="0" presId="urn:microsoft.com/office/officeart/2016/7/layout/AccentHomeChevronProcess"/>
    <dgm:cxn modelId="{8AA071E7-DD0A-460C-92D9-181C757B0953}" type="presParOf" srcId="{50A0C844-4289-4490-9197-89E6CCFD7346}" destId="{41EB72CB-A9DF-4120-9375-F76DDAA97532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852AF-2348-43E7-A95E-358F59926703}" type="doc">
      <dgm:prSet loTypeId="urn:microsoft.com/office/officeart/2005/8/layout/chevron1" loCatId="process" qsTypeId="urn:microsoft.com/office/officeart/2005/8/quickstyle/simple2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0D450C1D-97ED-422D-87D6-94623F0E0E78}">
      <dgm:prSet/>
      <dgm:spPr/>
      <dgm:t>
        <a:bodyPr/>
        <a:lstStyle/>
        <a:p>
          <a:r>
            <a:rPr lang="en-US" dirty="0"/>
            <a:t>No one wants drug dealers poisoning our children</a:t>
          </a:r>
        </a:p>
      </dgm:t>
    </dgm:pt>
    <dgm:pt modelId="{1A36F1E4-ECDA-4948-BE59-993BB794A56E}" type="parTrans" cxnId="{3D20E971-6117-4D83-890C-8CE04292CF31}">
      <dgm:prSet/>
      <dgm:spPr/>
      <dgm:t>
        <a:bodyPr/>
        <a:lstStyle/>
        <a:p>
          <a:endParaRPr lang="en-US"/>
        </a:p>
      </dgm:t>
    </dgm:pt>
    <dgm:pt modelId="{2A327657-7817-484B-B1E8-35D6573ACA18}" type="sibTrans" cxnId="{3D20E971-6117-4D83-890C-8CE04292CF31}">
      <dgm:prSet/>
      <dgm:spPr/>
      <dgm:t>
        <a:bodyPr/>
        <a:lstStyle/>
        <a:p>
          <a:endParaRPr lang="en-US"/>
        </a:p>
      </dgm:t>
    </dgm:pt>
    <dgm:pt modelId="{3FCE5F00-1E9A-444B-9CE2-F35988E8984C}">
      <dgm:prSet/>
      <dgm:spPr/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Undocumented immigrants have more to lose if   they deal drugs </a:t>
          </a:r>
        </a:p>
      </dgm:t>
    </dgm:pt>
    <dgm:pt modelId="{9D0FBD85-7BF2-419B-9017-EBE3F952AE61}" type="parTrans" cxnId="{4BE01E12-8D4C-443A-B403-2F61A2DC1820}">
      <dgm:prSet/>
      <dgm:spPr/>
      <dgm:t>
        <a:bodyPr/>
        <a:lstStyle/>
        <a:p>
          <a:endParaRPr lang="en-US"/>
        </a:p>
      </dgm:t>
    </dgm:pt>
    <dgm:pt modelId="{A6BBBD7B-DD2A-4FA2-B747-440D2A46EE73}" type="sibTrans" cxnId="{4BE01E12-8D4C-443A-B403-2F61A2DC1820}">
      <dgm:prSet/>
      <dgm:spPr/>
      <dgm:t>
        <a:bodyPr/>
        <a:lstStyle/>
        <a:p>
          <a:endParaRPr lang="en-US"/>
        </a:p>
      </dgm:t>
    </dgm:pt>
    <dgm:pt modelId="{6FDD1CB6-6259-412D-8750-B61AA14AE8B7}">
      <dgm:prSet/>
      <dgm:spPr/>
      <dgm:t>
        <a:bodyPr/>
        <a:lstStyle/>
        <a:p>
          <a:pPr>
            <a:buFontTx/>
            <a:buNone/>
          </a:pPr>
          <a:r>
            <a:rPr lang="en-US" b="1" dirty="0"/>
            <a:t>A felony conviction:</a:t>
          </a:r>
        </a:p>
      </dgm:t>
    </dgm:pt>
    <dgm:pt modelId="{83FA4516-25BC-4E51-B8AB-44F0162497ED}" type="parTrans" cxnId="{3DA314EA-1FE1-4D2C-9616-CFE057978689}">
      <dgm:prSet/>
      <dgm:spPr/>
      <dgm:t>
        <a:bodyPr/>
        <a:lstStyle/>
        <a:p>
          <a:endParaRPr lang="en-US"/>
        </a:p>
      </dgm:t>
    </dgm:pt>
    <dgm:pt modelId="{5BC83DF6-7969-4484-8C16-A96BCE4C60CC}" type="sibTrans" cxnId="{3DA314EA-1FE1-4D2C-9616-CFE057978689}">
      <dgm:prSet/>
      <dgm:spPr/>
      <dgm:t>
        <a:bodyPr/>
        <a:lstStyle/>
        <a:p>
          <a:endParaRPr lang="en-US"/>
        </a:p>
      </dgm:t>
    </dgm:pt>
    <dgm:pt modelId="{BDE7DC9C-0F6A-42C2-9F7A-D7B113BAF3FB}">
      <dgm:prSet/>
      <dgm:spPr/>
      <dgm:t>
        <a:bodyPr/>
        <a:lstStyle/>
        <a:p>
          <a:r>
            <a:rPr lang="en-US" dirty="0"/>
            <a:t>Deported on jail release,   </a:t>
          </a:r>
        </a:p>
      </dgm:t>
    </dgm:pt>
    <dgm:pt modelId="{BC63EE3F-71B5-42DA-BAF1-68474B53CF63}" type="parTrans" cxnId="{79EDBB8F-3D0A-46BC-8230-E2FDA9A81094}">
      <dgm:prSet/>
      <dgm:spPr/>
      <dgm:t>
        <a:bodyPr/>
        <a:lstStyle/>
        <a:p>
          <a:endParaRPr lang="en-US"/>
        </a:p>
      </dgm:t>
    </dgm:pt>
    <dgm:pt modelId="{F458B696-19A6-4291-8603-8659F7DF41BB}" type="sibTrans" cxnId="{79EDBB8F-3D0A-46BC-8230-E2FDA9A81094}">
      <dgm:prSet/>
      <dgm:spPr/>
      <dgm:t>
        <a:bodyPr/>
        <a:lstStyle/>
        <a:p>
          <a:endParaRPr lang="en-US"/>
        </a:p>
      </dgm:t>
    </dgm:pt>
    <dgm:pt modelId="{6F2196B6-AD63-4D7A-B727-A670C097F726}">
      <dgm:prSet/>
      <dgm:spPr/>
      <dgm:t>
        <a:bodyPr/>
        <a:lstStyle/>
        <a:p>
          <a:r>
            <a:rPr lang="en-US" dirty="0"/>
            <a:t>A lifetime ban on receiving a green card.</a:t>
          </a:r>
        </a:p>
      </dgm:t>
    </dgm:pt>
    <dgm:pt modelId="{CECBE956-00A6-41D4-BB5A-56D79BE3AC3B}" type="parTrans" cxnId="{B8C685DE-C00C-443D-8C1C-C954F150ECCC}">
      <dgm:prSet/>
      <dgm:spPr/>
      <dgm:t>
        <a:bodyPr/>
        <a:lstStyle/>
        <a:p>
          <a:endParaRPr lang="en-US"/>
        </a:p>
      </dgm:t>
    </dgm:pt>
    <dgm:pt modelId="{CE1213A1-1896-40D9-A0DF-41789D61ADE0}" type="sibTrans" cxnId="{B8C685DE-C00C-443D-8C1C-C954F150ECCC}">
      <dgm:prSet/>
      <dgm:spPr/>
      <dgm:t>
        <a:bodyPr/>
        <a:lstStyle/>
        <a:p>
          <a:endParaRPr lang="en-US"/>
        </a:p>
      </dgm:t>
    </dgm:pt>
    <dgm:pt modelId="{34DFA40B-C746-4667-B4A6-39BD1DF94D81}">
      <dgm:prSet/>
      <dgm:spPr/>
      <dgm:t>
        <a:bodyPr/>
        <a:lstStyle/>
        <a:p>
          <a:r>
            <a:rPr lang="en-US" dirty="0"/>
            <a:t>Serve jail time,</a:t>
          </a:r>
        </a:p>
      </dgm:t>
    </dgm:pt>
    <dgm:pt modelId="{F6BB2425-7527-42B0-AB6E-84390024ACCD}" type="parTrans" cxnId="{0A7DCB99-BCA5-487F-92C1-3320E74557D6}">
      <dgm:prSet/>
      <dgm:spPr/>
      <dgm:t>
        <a:bodyPr/>
        <a:lstStyle/>
        <a:p>
          <a:endParaRPr lang="en-US"/>
        </a:p>
      </dgm:t>
    </dgm:pt>
    <dgm:pt modelId="{38EE724B-4E2A-47EB-AC3A-B493DD419366}" type="sibTrans" cxnId="{0A7DCB99-BCA5-487F-92C1-3320E74557D6}">
      <dgm:prSet/>
      <dgm:spPr/>
      <dgm:t>
        <a:bodyPr/>
        <a:lstStyle/>
        <a:p>
          <a:endParaRPr lang="en-US"/>
        </a:p>
      </dgm:t>
    </dgm:pt>
    <dgm:pt modelId="{2188FB4F-92A3-4122-A39C-52F3A98A9204}" type="pres">
      <dgm:prSet presAssocID="{C23852AF-2348-43E7-A95E-358F59926703}" presName="Name0" presStyleCnt="0">
        <dgm:presLayoutVars>
          <dgm:dir/>
          <dgm:animLvl val="lvl"/>
          <dgm:resizeHandles val="exact"/>
        </dgm:presLayoutVars>
      </dgm:prSet>
      <dgm:spPr/>
    </dgm:pt>
    <dgm:pt modelId="{1CCB83B4-AA5F-46C6-B850-E6A203A4E1B0}" type="pres">
      <dgm:prSet presAssocID="{0D450C1D-97ED-422D-87D6-94623F0E0E78}" presName="composite" presStyleCnt="0"/>
      <dgm:spPr/>
    </dgm:pt>
    <dgm:pt modelId="{9616552F-2441-4487-B4AA-4AF8F856BA1E}" type="pres">
      <dgm:prSet presAssocID="{0D450C1D-97ED-422D-87D6-94623F0E0E78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0A74B2C-694F-427F-9A8D-770830D48854}" type="pres">
      <dgm:prSet presAssocID="{0D450C1D-97ED-422D-87D6-94623F0E0E78}" presName="desTx" presStyleLbl="revTx" presStyleIdx="0" presStyleCnt="1">
        <dgm:presLayoutVars>
          <dgm:bulletEnabled val="1"/>
        </dgm:presLayoutVars>
      </dgm:prSet>
      <dgm:spPr/>
    </dgm:pt>
    <dgm:pt modelId="{754B2983-8805-4BA6-96EC-FA42FF1D803E}" type="pres">
      <dgm:prSet presAssocID="{2A327657-7817-484B-B1E8-35D6573ACA18}" presName="space" presStyleCnt="0"/>
      <dgm:spPr/>
    </dgm:pt>
    <dgm:pt modelId="{015E02D8-05EF-457E-9C7D-667BE8316CCF}" type="pres">
      <dgm:prSet presAssocID="{3FCE5F00-1E9A-444B-9CE2-F35988E8984C}" presName="composite" presStyleCnt="0"/>
      <dgm:spPr/>
    </dgm:pt>
    <dgm:pt modelId="{2577D448-DE70-4BA0-9739-FBAC364A5925}" type="pres">
      <dgm:prSet presAssocID="{3FCE5F00-1E9A-444B-9CE2-F35988E8984C}" presName="parTx" presStyleLbl="node1" presStyleIdx="1" presStyleCnt="2">
        <dgm:presLayoutVars>
          <dgm:chMax val="0"/>
          <dgm:chPref val="0"/>
          <dgm:bulletEnabled val="1"/>
        </dgm:presLayoutVars>
      </dgm:prSet>
      <dgm:spPr/>
    </dgm:pt>
    <dgm:pt modelId="{A94FF7FB-F026-4605-9BEA-60FA83ED6018}" type="pres">
      <dgm:prSet presAssocID="{3FCE5F00-1E9A-444B-9CE2-F35988E8984C}" presName="desTx" presStyleLbl="revTx" presStyleIdx="0" presStyleCnt="1" custScaleX="119361">
        <dgm:presLayoutVars>
          <dgm:bulletEnabled val="1"/>
        </dgm:presLayoutVars>
      </dgm:prSet>
      <dgm:spPr/>
    </dgm:pt>
  </dgm:ptLst>
  <dgm:cxnLst>
    <dgm:cxn modelId="{4BE01E12-8D4C-443A-B403-2F61A2DC1820}" srcId="{C23852AF-2348-43E7-A95E-358F59926703}" destId="{3FCE5F00-1E9A-444B-9CE2-F35988E8984C}" srcOrd="1" destOrd="0" parTransId="{9D0FBD85-7BF2-419B-9017-EBE3F952AE61}" sibTransId="{A6BBBD7B-DD2A-4FA2-B747-440D2A46EE73}"/>
    <dgm:cxn modelId="{90A8DA46-9AF5-4D46-80BE-DB9286EB8322}" type="presOf" srcId="{6FDD1CB6-6259-412D-8750-B61AA14AE8B7}" destId="{A94FF7FB-F026-4605-9BEA-60FA83ED6018}" srcOrd="0" destOrd="0" presId="urn:microsoft.com/office/officeart/2005/8/layout/chevron1"/>
    <dgm:cxn modelId="{3D20E971-6117-4D83-890C-8CE04292CF31}" srcId="{C23852AF-2348-43E7-A95E-358F59926703}" destId="{0D450C1D-97ED-422D-87D6-94623F0E0E78}" srcOrd="0" destOrd="0" parTransId="{1A36F1E4-ECDA-4948-BE59-993BB794A56E}" sibTransId="{2A327657-7817-484B-B1E8-35D6573ACA18}"/>
    <dgm:cxn modelId="{DE137E8C-C5FD-40C8-9C45-2F99D4E95B1D}" type="presOf" srcId="{34DFA40B-C746-4667-B4A6-39BD1DF94D81}" destId="{A94FF7FB-F026-4605-9BEA-60FA83ED6018}" srcOrd="0" destOrd="1" presId="urn:microsoft.com/office/officeart/2005/8/layout/chevron1"/>
    <dgm:cxn modelId="{79EDBB8F-3D0A-46BC-8230-E2FDA9A81094}" srcId="{6FDD1CB6-6259-412D-8750-B61AA14AE8B7}" destId="{BDE7DC9C-0F6A-42C2-9F7A-D7B113BAF3FB}" srcOrd="1" destOrd="0" parTransId="{BC63EE3F-71B5-42DA-BAF1-68474B53CF63}" sibTransId="{F458B696-19A6-4291-8603-8659F7DF41BB}"/>
    <dgm:cxn modelId="{0A7DCB99-BCA5-487F-92C1-3320E74557D6}" srcId="{6FDD1CB6-6259-412D-8750-B61AA14AE8B7}" destId="{34DFA40B-C746-4667-B4A6-39BD1DF94D81}" srcOrd="0" destOrd="0" parTransId="{F6BB2425-7527-42B0-AB6E-84390024ACCD}" sibTransId="{38EE724B-4E2A-47EB-AC3A-B493DD419366}"/>
    <dgm:cxn modelId="{568BC2A8-ECC3-40DB-93DB-60DAEBDBFA68}" type="presOf" srcId="{6F2196B6-AD63-4D7A-B727-A670C097F726}" destId="{A94FF7FB-F026-4605-9BEA-60FA83ED6018}" srcOrd="0" destOrd="3" presId="urn:microsoft.com/office/officeart/2005/8/layout/chevron1"/>
    <dgm:cxn modelId="{CFD92DC9-9FE9-4ADD-A2A5-945EC6DB6FA7}" type="presOf" srcId="{BDE7DC9C-0F6A-42C2-9F7A-D7B113BAF3FB}" destId="{A94FF7FB-F026-4605-9BEA-60FA83ED6018}" srcOrd="0" destOrd="2" presId="urn:microsoft.com/office/officeart/2005/8/layout/chevron1"/>
    <dgm:cxn modelId="{61570BDD-4A5B-4864-B56F-68F739BF7B60}" type="presOf" srcId="{3FCE5F00-1E9A-444B-9CE2-F35988E8984C}" destId="{2577D448-DE70-4BA0-9739-FBAC364A5925}" srcOrd="0" destOrd="0" presId="urn:microsoft.com/office/officeart/2005/8/layout/chevron1"/>
    <dgm:cxn modelId="{B8C685DE-C00C-443D-8C1C-C954F150ECCC}" srcId="{6FDD1CB6-6259-412D-8750-B61AA14AE8B7}" destId="{6F2196B6-AD63-4D7A-B727-A670C097F726}" srcOrd="2" destOrd="0" parTransId="{CECBE956-00A6-41D4-BB5A-56D79BE3AC3B}" sibTransId="{CE1213A1-1896-40D9-A0DF-41789D61ADE0}"/>
    <dgm:cxn modelId="{3DA314EA-1FE1-4D2C-9616-CFE057978689}" srcId="{3FCE5F00-1E9A-444B-9CE2-F35988E8984C}" destId="{6FDD1CB6-6259-412D-8750-B61AA14AE8B7}" srcOrd="0" destOrd="0" parTransId="{83FA4516-25BC-4E51-B8AB-44F0162497ED}" sibTransId="{5BC83DF6-7969-4484-8C16-A96BCE4C60CC}"/>
    <dgm:cxn modelId="{C6D098F0-3251-49E6-B9E5-2574CE75C79D}" type="presOf" srcId="{C23852AF-2348-43E7-A95E-358F59926703}" destId="{2188FB4F-92A3-4122-A39C-52F3A98A9204}" srcOrd="0" destOrd="0" presId="urn:microsoft.com/office/officeart/2005/8/layout/chevron1"/>
    <dgm:cxn modelId="{0AB969FE-D438-4CB4-ABBE-FC09A389A4B6}" type="presOf" srcId="{0D450C1D-97ED-422D-87D6-94623F0E0E78}" destId="{9616552F-2441-4487-B4AA-4AF8F856BA1E}" srcOrd="0" destOrd="0" presId="urn:microsoft.com/office/officeart/2005/8/layout/chevron1"/>
    <dgm:cxn modelId="{93E243A3-AACF-4DA7-8A27-C94A0F858E32}" type="presParOf" srcId="{2188FB4F-92A3-4122-A39C-52F3A98A9204}" destId="{1CCB83B4-AA5F-46C6-B850-E6A203A4E1B0}" srcOrd="0" destOrd="0" presId="urn:microsoft.com/office/officeart/2005/8/layout/chevron1"/>
    <dgm:cxn modelId="{56D3ABA4-A2C9-4EBA-B203-51C1DEC49D8E}" type="presParOf" srcId="{1CCB83B4-AA5F-46C6-B850-E6A203A4E1B0}" destId="{9616552F-2441-4487-B4AA-4AF8F856BA1E}" srcOrd="0" destOrd="0" presId="urn:microsoft.com/office/officeart/2005/8/layout/chevron1"/>
    <dgm:cxn modelId="{485431F5-87C8-4AC5-9817-039E014E73A7}" type="presParOf" srcId="{1CCB83B4-AA5F-46C6-B850-E6A203A4E1B0}" destId="{B0A74B2C-694F-427F-9A8D-770830D48854}" srcOrd="1" destOrd="0" presId="urn:microsoft.com/office/officeart/2005/8/layout/chevron1"/>
    <dgm:cxn modelId="{8CA6C5B5-5320-4A5B-90FB-B069E99A8471}" type="presParOf" srcId="{2188FB4F-92A3-4122-A39C-52F3A98A9204}" destId="{754B2983-8805-4BA6-96EC-FA42FF1D803E}" srcOrd="1" destOrd="0" presId="urn:microsoft.com/office/officeart/2005/8/layout/chevron1"/>
    <dgm:cxn modelId="{F2CE0342-5032-4597-9924-B4A212452622}" type="presParOf" srcId="{2188FB4F-92A3-4122-A39C-52F3A98A9204}" destId="{015E02D8-05EF-457E-9C7D-667BE8316CCF}" srcOrd="2" destOrd="0" presId="urn:microsoft.com/office/officeart/2005/8/layout/chevron1"/>
    <dgm:cxn modelId="{879D10BF-9CD2-4F81-9DFA-2B6BB19E3D49}" type="presParOf" srcId="{015E02D8-05EF-457E-9C7D-667BE8316CCF}" destId="{2577D448-DE70-4BA0-9739-FBAC364A5925}" srcOrd="0" destOrd="0" presId="urn:microsoft.com/office/officeart/2005/8/layout/chevron1"/>
    <dgm:cxn modelId="{6B534C03-CA0A-415A-BF7D-725572E411D7}" type="presParOf" srcId="{015E02D8-05EF-457E-9C7D-667BE8316CCF}" destId="{A94FF7FB-F026-4605-9BEA-60FA83ED601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7A7EB-F110-4652-AFEA-7679FCAAD5DD}">
      <dsp:nvSpPr>
        <dsp:cNvPr id="0" name=""/>
        <dsp:cNvSpPr/>
      </dsp:nvSpPr>
      <dsp:spPr>
        <a:xfrm rot="5400000">
          <a:off x="-1045462" y="2099552"/>
          <a:ext cx="2369150" cy="275957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C2C2C3-8300-4CD1-9F73-8DDE3FE3BACF}">
      <dsp:nvSpPr>
        <dsp:cNvPr id="0" name=""/>
        <dsp:cNvSpPr/>
      </dsp:nvSpPr>
      <dsp:spPr>
        <a:xfrm>
          <a:off x="1134" y="3422106"/>
          <a:ext cx="3449466" cy="789716"/>
        </a:xfrm>
        <a:prstGeom prst="homePlate">
          <a:avLst>
            <a:gd name="adj" fmla="val 25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2014</a:t>
          </a:r>
        </a:p>
      </dsp:txBody>
      <dsp:txXfrm>
        <a:off x="1134" y="3422106"/>
        <a:ext cx="3350752" cy="789716"/>
      </dsp:txXfrm>
    </dsp:sp>
    <dsp:sp modelId="{B70BCAF0-8154-486C-AE7B-DFFC287D705F}">
      <dsp:nvSpPr>
        <dsp:cNvPr id="0" name=""/>
        <dsp:cNvSpPr/>
      </dsp:nvSpPr>
      <dsp:spPr>
        <a:xfrm>
          <a:off x="277091" y="1218530"/>
          <a:ext cx="2800966" cy="187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13.6 Years</a:t>
          </a:r>
          <a:r>
            <a:rPr lang="en-US" sz="1800" kern="1200" dirty="0"/>
            <a:t>:  median time unauthorized immigrants lived in the US in 2014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Source: Pew Research</a:t>
          </a:r>
        </a:p>
      </dsp:txBody>
      <dsp:txXfrm>
        <a:off x="277091" y="1218530"/>
        <a:ext cx="2800966" cy="1875629"/>
      </dsp:txXfrm>
    </dsp:sp>
    <dsp:sp modelId="{86FB9EA6-66A3-4D2C-A521-7E92C4D7A6E8}">
      <dsp:nvSpPr>
        <dsp:cNvPr id="0" name=""/>
        <dsp:cNvSpPr/>
      </dsp:nvSpPr>
      <dsp:spPr>
        <a:xfrm rot="5400000">
          <a:off x="2335014" y="2099552"/>
          <a:ext cx="2369150" cy="275957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-491245"/>
              <a:satOff val="-54004"/>
              <a:lumOff val="362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A60792-3FE3-488F-B09B-E93A4CDF96F8}">
      <dsp:nvSpPr>
        <dsp:cNvPr id="0" name=""/>
        <dsp:cNvSpPr/>
      </dsp:nvSpPr>
      <dsp:spPr>
        <a:xfrm>
          <a:off x="3381611" y="3422106"/>
          <a:ext cx="3449466" cy="789716"/>
        </a:xfrm>
        <a:prstGeom prst="chevron">
          <a:avLst>
            <a:gd name="adj" fmla="val 25000"/>
          </a:avLst>
        </a:prstGeom>
        <a:solidFill>
          <a:schemeClr val="accent1">
            <a:shade val="80000"/>
            <a:hueOff val="-491245"/>
            <a:satOff val="-54004"/>
            <a:lumOff val="36287"/>
            <a:alphaOff val="0"/>
          </a:schemeClr>
        </a:solidFill>
        <a:ln w="9525" cap="rnd" cmpd="sng" algn="ctr">
          <a:solidFill>
            <a:schemeClr val="accent1">
              <a:shade val="80000"/>
              <a:hueOff val="-491245"/>
              <a:satOff val="-54004"/>
              <a:lumOff val="362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2018</a:t>
          </a:r>
        </a:p>
      </dsp:txBody>
      <dsp:txXfrm>
        <a:off x="3579040" y="3422106"/>
        <a:ext cx="3054608" cy="789716"/>
      </dsp:txXfrm>
    </dsp:sp>
    <dsp:sp modelId="{875F9061-BE8D-454B-9BFA-8E46D62F5338}">
      <dsp:nvSpPr>
        <dsp:cNvPr id="0" name=""/>
        <dsp:cNvSpPr/>
      </dsp:nvSpPr>
      <dsp:spPr>
        <a:xfrm>
          <a:off x="3657568" y="1218530"/>
          <a:ext cx="2800966" cy="1875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16.8 Years</a:t>
          </a:r>
          <a:r>
            <a:rPr lang="en-US" sz="1800" kern="1200" dirty="0"/>
            <a:t>:  median time unauthorized immigrants lived in the US in 2018 </a:t>
          </a:r>
        </a:p>
      </dsp:txBody>
      <dsp:txXfrm>
        <a:off x="3657568" y="1218530"/>
        <a:ext cx="2800966" cy="1875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6552F-2441-4487-B4AA-4AF8F856BA1E}">
      <dsp:nvSpPr>
        <dsp:cNvPr id="0" name=""/>
        <dsp:cNvSpPr/>
      </dsp:nvSpPr>
      <dsp:spPr>
        <a:xfrm>
          <a:off x="2052" y="981863"/>
          <a:ext cx="3548737" cy="1124373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 one wants drug dealers poisoning our children</a:t>
          </a:r>
        </a:p>
      </dsp:txBody>
      <dsp:txXfrm>
        <a:off x="564239" y="981863"/>
        <a:ext cx="2424364" cy="1124373"/>
      </dsp:txXfrm>
    </dsp:sp>
    <dsp:sp modelId="{2577D448-DE70-4BA0-9739-FBAC364A5925}">
      <dsp:nvSpPr>
        <dsp:cNvPr id="0" name=""/>
        <dsp:cNvSpPr/>
      </dsp:nvSpPr>
      <dsp:spPr>
        <a:xfrm>
          <a:off x="3609618" y="981863"/>
          <a:ext cx="3548737" cy="1124373"/>
        </a:xfrm>
        <a:prstGeom prst="chevron">
          <a:avLst/>
        </a:prstGeom>
        <a:solidFill>
          <a:schemeClr val="accent4">
            <a:shade val="80000"/>
            <a:hueOff val="183444"/>
            <a:satOff val="-11779"/>
            <a:lumOff val="2910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2">
                  <a:lumMod val="75000"/>
                </a:schemeClr>
              </a:solidFill>
            </a:rPr>
            <a:t>Undocumented immigrants have more to lose if   they deal drugs </a:t>
          </a:r>
        </a:p>
      </dsp:txBody>
      <dsp:txXfrm>
        <a:off x="4171805" y="981863"/>
        <a:ext cx="2424364" cy="1124373"/>
      </dsp:txXfrm>
    </dsp:sp>
    <dsp:sp modelId="{A94FF7FB-F026-4605-9BEA-60FA83ED6018}">
      <dsp:nvSpPr>
        <dsp:cNvPr id="0" name=""/>
        <dsp:cNvSpPr/>
      </dsp:nvSpPr>
      <dsp:spPr>
        <a:xfrm>
          <a:off x="3334789" y="2246784"/>
          <a:ext cx="3388646" cy="203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900" b="1" kern="1200" dirty="0"/>
            <a:t>A felony conviction: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Serve jail time,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Deported on jail release,  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 lifetime ban on receiving a green card.</a:t>
          </a:r>
        </a:p>
      </dsp:txBody>
      <dsp:txXfrm>
        <a:off x="3334789" y="2246784"/>
        <a:ext cx="3388646" cy="2036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newsroom/press-releases/2018/popest-characteristics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F69E-A93E-4734-A22A-265B15D22F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Immigration Facts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85719-70D0-46EF-A637-5BC08965B6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Answers to questions often asked about immigration ...</a:t>
            </a:r>
          </a:p>
        </p:txBody>
      </p:sp>
      <p:pic>
        <p:nvPicPr>
          <p:cNvPr id="5" name="07 Border Song">
            <a:hlinkClick r:id="" action="ppaction://media"/>
            <a:extLst>
              <a:ext uri="{FF2B5EF4-FFF2-40B4-BE49-F238E27FC236}">
                <a16:creationId xmlns:a16="http://schemas.microsoft.com/office/drawing/2014/main" id="{D624BB52-E993-43B7-86A3-1ECBCA924C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53600" y="5903662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1C6D1-C1D8-4919-91FA-EF6C47D59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271" y="2018294"/>
            <a:ext cx="2272243" cy="9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AAF44A-29BF-4816-988B-F7C79224A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9" r="2" b="2"/>
          <a:stretch/>
        </p:blipFill>
        <p:spPr>
          <a:xfrm>
            <a:off x="4619543" y="-353961"/>
            <a:ext cx="7969085" cy="7207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BAB24-BD37-4A43-9E9D-8F3BBB0F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Cost of Mass Deportation?</a:t>
            </a:r>
            <a:br>
              <a:rPr lang="en-US" sz="2800" dirty="0"/>
            </a:br>
            <a:r>
              <a:rPr lang="en-US" sz="1100" i="1" dirty="0"/>
              <a:t>Source: fwd.us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65DA8-A2AC-44C0-980A-46DEBBAA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Average annual GDP losses of $434.4 Billion from removing unauthorized immigrant workers, by industry (in billions of dollars)</a:t>
            </a:r>
          </a:p>
          <a:p>
            <a:r>
              <a:rPr lang="en-US" dirty="0"/>
              <a:t>$400 to $600 billion cost to U.S. taxpayers if our current broken immigration laws were enforced and all 11 million undocumented immigrants in the United States were deported.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83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F892-557A-4A03-B9C2-AA20B3E6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How Many “Dreamers”?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BE29-AB1B-4847-A68B-9F6FDA880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430" y="1406769"/>
            <a:ext cx="9687519" cy="5086105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Deferred Action for Childhood Arrivals (DACA), or “Dreamers”</a:t>
            </a:r>
          </a:p>
          <a:p>
            <a:pPr lvl="1"/>
            <a:r>
              <a:rPr lang="en-US" sz="1800" dirty="0"/>
              <a:t>Children brought to the US prior to 2007</a:t>
            </a:r>
          </a:p>
          <a:p>
            <a:r>
              <a:rPr lang="en-US" sz="2000" dirty="0"/>
              <a:t>Obama created on 6/2012</a:t>
            </a:r>
          </a:p>
          <a:p>
            <a:pPr lvl="1"/>
            <a:r>
              <a:rPr lang="en-US" sz="2000" b="1" dirty="0"/>
              <a:t>1.1 million</a:t>
            </a:r>
            <a:r>
              <a:rPr lang="en-US" sz="2000" dirty="0"/>
              <a:t> Immigrant children</a:t>
            </a:r>
          </a:p>
          <a:p>
            <a:pPr lvl="2"/>
            <a:r>
              <a:rPr lang="en-US" sz="1800" dirty="0"/>
              <a:t>10% of Undocumented Immigrants</a:t>
            </a:r>
          </a:p>
          <a:p>
            <a:pPr lvl="1"/>
            <a:r>
              <a:rPr lang="en-US" sz="2000" dirty="0"/>
              <a:t>PEW: 800,000 participated (78%)  </a:t>
            </a:r>
          </a:p>
          <a:p>
            <a:r>
              <a:rPr lang="en-US" sz="2000" dirty="0"/>
              <a:t>Trump ended on 9/2017</a:t>
            </a:r>
          </a:p>
          <a:p>
            <a:pPr lvl="1"/>
            <a:r>
              <a:rPr lang="en-US" sz="2000" dirty="0"/>
              <a:t>Scheduled end: 3/5/18</a:t>
            </a:r>
          </a:p>
          <a:p>
            <a:pPr lvl="1"/>
            <a:r>
              <a:rPr lang="en-US" sz="2000" dirty="0"/>
              <a:t>Currently in courts</a:t>
            </a:r>
          </a:p>
        </p:txBody>
      </p:sp>
    </p:spTree>
    <p:extLst>
      <p:ext uri="{BB962C8B-B14F-4D97-AF65-F5344CB8AC3E}">
        <p14:creationId xmlns:p14="http://schemas.microsoft.com/office/powerpoint/2010/main" val="31596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60EA3D2-D2B0-428E-A3C4-FF94350D6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30" y="2732332"/>
            <a:ext cx="3222439" cy="3203257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1F892-557A-4A03-B9C2-AA20B3E6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How Many Local “Dreamers”?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BE29-AB1B-4847-A68B-9F6FDA880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430" y="1406769"/>
            <a:ext cx="9115573" cy="5086105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Wisconsin: 17,000 Dreamers</a:t>
            </a:r>
          </a:p>
          <a:p>
            <a:endParaRPr lang="en-US" sz="2400" b="1" dirty="0"/>
          </a:p>
          <a:p>
            <a:r>
              <a:rPr lang="en-US" sz="2400" b="1" dirty="0"/>
              <a:t>Casa ALBA: 425 Dreamers</a:t>
            </a:r>
          </a:p>
          <a:p>
            <a:pPr lvl="1"/>
            <a:r>
              <a:rPr lang="en-US" sz="2400" dirty="0"/>
              <a:t>Can currently reapply</a:t>
            </a:r>
          </a:p>
          <a:p>
            <a:pPr lvl="1"/>
            <a:r>
              <a:rPr lang="en-US" sz="2400" dirty="0"/>
              <a:t>$495 every two years</a:t>
            </a:r>
          </a:p>
          <a:p>
            <a:pPr lvl="1"/>
            <a:r>
              <a:rPr lang="en-US" sz="2400" dirty="0"/>
              <a:t>Currently in a state of flux</a:t>
            </a:r>
          </a:p>
          <a:p>
            <a:pPr lvl="1"/>
            <a:r>
              <a:rPr lang="en-US" sz="2400" dirty="0"/>
              <a:t>Enormous fear</a:t>
            </a:r>
          </a:p>
        </p:txBody>
      </p:sp>
    </p:spTree>
    <p:extLst>
      <p:ext uri="{BB962C8B-B14F-4D97-AF65-F5344CB8AC3E}">
        <p14:creationId xmlns:p14="http://schemas.microsoft.com/office/powerpoint/2010/main" val="37641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DD21E1-BAF0-4314-AB31-82ECB8AC9E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C8619C-F25D-468E-95FA-2A2151D7DD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B3290562-59BC-4C3D-9552-F2D62422C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101" y="645106"/>
            <a:ext cx="4527257" cy="5247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FDF43-68E4-493E-B3A0-BF5123D6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/>
              <a:t>Immigrants and Jobs?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7E27F-9307-44E9-B2E9-31B4FD807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610898" cy="3759253"/>
          </a:xfrm>
        </p:spPr>
        <p:txBody>
          <a:bodyPr>
            <a:normAutofit/>
          </a:bodyPr>
          <a:lstStyle/>
          <a:p>
            <a:r>
              <a:rPr lang="en-US" sz="1700" dirty="0"/>
              <a:t>Our economy is at (4%) full employment. 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lvl="1"/>
            <a:r>
              <a:rPr lang="en-US" sz="1500" dirty="0"/>
              <a:t>6.9 million (4.4%) unfilled job openings in the US. </a:t>
            </a:r>
          </a:p>
          <a:p>
            <a:r>
              <a:rPr lang="en-US" sz="1700" dirty="0"/>
              <a:t>8 million (5%) jobs were filled by undocumented immigrants in the US workforce in 2014. </a:t>
            </a:r>
          </a:p>
          <a:p>
            <a:r>
              <a:rPr lang="en-US" sz="1700" dirty="0"/>
              <a:t>Currently, too many jobs for too few people!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EFE3DA1-6362-420E-8763-A348B844E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604191"/>
              </p:ext>
            </p:extLst>
          </p:nvPr>
        </p:nvGraphicFramePr>
        <p:xfrm>
          <a:off x="1110642" y="2712719"/>
          <a:ext cx="47509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94">
                  <a:extLst>
                    <a:ext uri="{9D8B030D-6E8A-4147-A177-3AD203B41FA5}">
                      <a16:colId xmlns:a16="http://schemas.microsoft.com/office/drawing/2014/main" val="3884084301"/>
                    </a:ext>
                  </a:extLst>
                </a:gridCol>
                <a:gridCol w="1542197">
                  <a:extLst>
                    <a:ext uri="{9D8B030D-6E8A-4147-A177-3AD203B41FA5}">
                      <a16:colId xmlns:a16="http://schemas.microsoft.com/office/drawing/2014/main" val="1905847123"/>
                    </a:ext>
                  </a:extLst>
                </a:gridCol>
                <a:gridCol w="2156347">
                  <a:extLst>
                    <a:ext uri="{9D8B030D-6E8A-4147-A177-3AD203B41FA5}">
                      <a16:colId xmlns:a16="http://schemas.microsoft.com/office/drawing/2014/main" val="112445245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UNEMPLOYMENT RATE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15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US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WI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Brown County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28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74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8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246ED-0535-4496-A8F6-1E80CC4EB8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D9AEEE-1CCD-43C0-BA3E-16D60A6E23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E7E3D-B0FF-4FCF-8BF4-A7687EF3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Drug Crisis and Immigrants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8FF52A-A820-48E8-86DD-A6BD26327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855731"/>
              </p:ext>
            </p:extLst>
          </p:nvPr>
        </p:nvGraphicFramePr>
        <p:xfrm>
          <a:off x="4713144" y="641551"/>
          <a:ext cx="7160408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6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9E81-C04A-4A39-89D1-5A29D0A4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635481"/>
            <a:ext cx="8911687" cy="1280890"/>
          </a:xfrm>
        </p:spPr>
        <p:txBody>
          <a:bodyPr/>
          <a:lstStyle/>
          <a:p>
            <a:r>
              <a:rPr lang="en-US" dirty="0"/>
              <a:t>Attacking Our Drug Crisis?</a:t>
            </a:r>
            <a:br>
              <a:rPr lang="en-US" dirty="0"/>
            </a:br>
            <a:r>
              <a:rPr lang="en-US" sz="1000" i="1" dirty="0"/>
              <a:t>Source: The Center for Disease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B9FCC-83FF-4043-BB98-C95F29926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552" y="3341449"/>
            <a:ext cx="8915400" cy="3777622"/>
          </a:xfrm>
        </p:spPr>
        <p:txBody>
          <a:bodyPr/>
          <a:lstStyle/>
          <a:p>
            <a:r>
              <a:rPr lang="en-US" dirty="0"/>
              <a:t>Opioids caused 42,249 deaths, or 66% of the total drug deaths, in 2015</a:t>
            </a:r>
          </a:p>
          <a:p>
            <a:pPr lvl="1"/>
            <a:r>
              <a:rPr lang="en-US" dirty="0"/>
              <a:t>State Department says opioids are domestically produced</a:t>
            </a:r>
          </a:p>
          <a:p>
            <a:r>
              <a:rPr lang="en-US" dirty="0"/>
              <a:t>The </a:t>
            </a:r>
            <a:r>
              <a:rPr lang="en-US" b="1" dirty="0"/>
              <a:t>Prescription Opioid </a:t>
            </a:r>
            <a:r>
              <a:rPr lang="en-US" dirty="0"/>
              <a:t>epidemic</a:t>
            </a:r>
          </a:p>
          <a:p>
            <a:pPr lvl="1"/>
            <a:r>
              <a:rPr lang="en-US" dirty="0"/>
              <a:t>77% of opioid overdose deaths </a:t>
            </a:r>
          </a:p>
          <a:p>
            <a:pPr lvl="1"/>
            <a:r>
              <a:rPr lang="en-US" dirty="0"/>
              <a:t>51% of total drug deaths</a:t>
            </a:r>
          </a:p>
          <a:p>
            <a:r>
              <a:rPr lang="en-US" dirty="0"/>
              <a:t>Provisional 2017 drug deaths: 72,306 </a:t>
            </a:r>
          </a:p>
          <a:p>
            <a:pPr lvl="1"/>
            <a:r>
              <a:rPr lang="en-US" dirty="0"/>
              <a:t>Other Synthetic Opioid Deaths (primarily Fentanyl) are on rise: </a:t>
            </a:r>
          </a:p>
          <a:p>
            <a:pPr lvl="1"/>
            <a:r>
              <a:rPr lang="en-US" dirty="0"/>
              <a:t>2014: &lt;5,000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|</a:t>
            </a:r>
            <a:r>
              <a:rPr lang="en-US" dirty="0"/>
              <a:t>  2015:  &lt;10,000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|</a:t>
            </a:r>
            <a:r>
              <a:rPr lang="en-US" dirty="0"/>
              <a:t>  2016:  19,413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|</a:t>
            </a:r>
            <a:r>
              <a:rPr lang="en-US" dirty="0"/>
              <a:t> 2017:  29,406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3531F4-E2D5-4876-B547-8A72586A8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58336"/>
              </p:ext>
            </p:extLst>
          </p:nvPr>
        </p:nvGraphicFramePr>
        <p:xfrm>
          <a:off x="2343552" y="1916371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287">
                  <a:extLst>
                    <a:ext uri="{9D8B030D-6E8A-4147-A177-3AD203B41FA5}">
                      <a16:colId xmlns:a16="http://schemas.microsoft.com/office/drawing/2014/main" val="105666004"/>
                    </a:ext>
                  </a:extLst>
                </a:gridCol>
                <a:gridCol w="1637731">
                  <a:extLst>
                    <a:ext uri="{9D8B030D-6E8A-4147-A177-3AD203B41FA5}">
                      <a16:colId xmlns:a16="http://schemas.microsoft.com/office/drawing/2014/main" val="2223817692"/>
                    </a:ext>
                  </a:extLst>
                </a:gridCol>
                <a:gridCol w="1514901">
                  <a:extLst>
                    <a:ext uri="{9D8B030D-6E8A-4147-A177-3AD203B41FA5}">
                      <a16:colId xmlns:a16="http://schemas.microsoft.com/office/drawing/2014/main" val="2124345693"/>
                    </a:ext>
                  </a:extLst>
                </a:gridCol>
                <a:gridCol w="1439081">
                  <a:extLst>
                    <a:ext uri="{9D8B030D-6E8A-4147-A177-3AD203B41FA5}">
                      <a16:colId xmlns:a16="http://schemas.microsoft.com/office/drawing/2014/main" val="3897881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DRUG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46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17,415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571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Prescription Opioid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32,445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188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6F0F56-7B4E-43DC-AA4A-7E1896ED14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EAAD1C9-1487-4C1B-8CA2-A565EA7B5B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F4AA7-D436-4D3E-9311-E3CAACDFAD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C6FA62F-E948-4EBA-AE1A-47CBEE9FC5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B4A9A-A9EA-41CF-AAB7-7A6A9A96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871" y="4912467"/>
            <a:ext cx="9765023" cy="11004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Drug Crisis and Hispanics?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000" i="1" dirty="0">
                <a:solidFill>
                  <a:schemeClr val="bg1"/>
                </a:solidFill>
              </a:rPr>
              <a:t>Source: Center for Disease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76DF4-0AF2-4998-8214-4A1870DA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870" y="649357"/>
            <a:ext cx="9765023" cy="3543900"/>
          </a:xfrm>
        </p:spPr>
        <p:txBody>
          <a:bodyPr>
            <a:normAutofit/>
          </a:bodyPr>
          <a:lstStyle/>
          <a:p>
            <a:r>
              <a:rPr lang="en-US" dirty="0"/>
              <a:t>In 2015, the overall </a:t>
            </a:r>
            <a:r>
              <a:rPr lang="en-US" b="1" dirty="0"/>
              <a:t>drug overdose death rate </a:t>
            </a:r>
            <a:r>
              <a:rPr lang="en-US" sz="1400" i="1" dirty="0"/>
              <a:t>(per 100,000 people) </a:t>
            </a:r>
            <a:r>
              <a:rPr lang="en-US" dirty="0"/>
              <a:t>was: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0DE745-105F-4BB5-B5A9-D71E3A5C2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6913"/>
              </p:ext>
            </p:extLst>
          </p:nvPr>
        </p:nvGraphicFramePr>
        <p:xfrm>
          <a:off x="2265528" y="1329486"/>
          <a:ext cx="69467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0">
                  <a:extLst>
                    <a:ext uri="{9D8B030D-6E8A-4147-A177-3AD203B41FA5}">
                      <a16:colId xmlns:a16="http://schemas.microsoft.com/office/drawing/2014/main" val="4156086536"/>
                    </a:ext>
                  </a:extLst>
                </a:gridCol>
                <a:gridCol w="2315570">
                  <a:extLst>
                    <a:ext uri="{9D8B030D-6E8A-4147-A177-3AD203B41FA5}">
                      <a16:colId xmlns:a16="http://schemas.microsoft.com/office/drawing/2014/main" val="4159178293"/>
                    </a:ext>
                  </a:extLst>
                </a:gridCol>
                <a:gridCol w="2315570">
                  <a:extLst>
                    <a:ext uri="{9D8B030D-6E8A-4147-A177-3AD203B41FA5}">
                      <a16:colId xmlns:a16="http://schemas.microsoft.com/office/drawing/2014/main" val="2021990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34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94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4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5704-A725-46AD-A2C9-69921040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545" y="624110"/>
            <a:ext cx="9521067" cy="1049945"/>
          </a:xfrm>
        </p:spPr>
        <p:txBody>
          <a:bodyPr/>
          <a:lstStyle/>
          <a:p>
            <a:r>
              <a:rPr lang="en-US" dirty="0"/>
              <a:t>Crime and Immigrants</a:t>
            </a:r>
            <a:br>
              <a:rPr lang="en-US" dirty="0"/>
            </a:br>
            <a:r>
              <a:rPr lang="en-US" sz="1600" i="1" dirty="0"/>
              <a:t>Source:  Cato Institute</a:t>
            </a:r>
            <a:endParaRPr lang="en-US" sz="1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056A29-E9A4-42E5-892D-C7B9CB61E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188447"/>
              </p:ext>
            </p:extLst>
          </p:nvPr>
        </p:nvGraphicFramePr>
        <p:xfrm>
          <a:off x="4234374" y="1800665"/>
          <a:ext cx="7270238" cy="443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C16C752-51C9-4D46-A66B-3FEA58E33A3A}"/>
              </a:ext>
            </a:extLst>
          </p:cNvPr>
          <p:cNvSpPr txBox="1">
            <a:spLocks/>
          </p:cNvSpPr>
          <p:nvPr/>
        </p:nvSpPr>
        <p:spPr>
          <a:xfrm>
            <a:off x="803968" y="1922584"/>
            <a:ext cx="3430405" cy="3759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Immigrants commit fewer crimes than the native population.</a:t>
            </a:r>
          </a:p>
          <a:p>
            <a:r>
              <a:rPr lang="en-US" dirty="0"/>
              <a:t>Cato Institute </a:t>
            </a:r>
          </a:p>
          <a:p>
            <a:pPr lvl="1"/>
            <a:r>
              <a:rPr lang="en-US" sz="1400" dirty="0"/>
              <a:t>Libertarian think tank</a:t>
            </a:r>
          </a:p>
          <a:p>
            <a:pPr lvl="1"/>
            <a:r>
              <a:rPr lang="en-US" sz="1400" dirty="0"/>
              <a:t>Founded by Charles Koch in 1974</a:t>
            </a:r>
          </a:p>
          <a:p>
            <a:r>
              <a:rPr lang="en-US" dirty="0"/>
              <a:t>Incarceration rate – 2016 (Native vs Immigrant pop.)</a:t>
            </a:r>
          </a:p>
          <a:p>
            <a:pPr lvl="1"/>
            <a:r>
              <a:rPr lang="en-US" sz="1400" dirty="0"/>
              <a:t>Natives are </a:t>
            </a:r>
            <a:r>
              <a:rPr lang="en-US" sz="1900" b="1" dirty="0"/>
              <a:t>5 times </a:t>
            </a:r>
            <a:r>
              <a:rPr lang="en-US" sz="1400" dirty="0"/>
              <a:t>more likely to be incarcerated than Legal immigrants </a:t>
            </a:r>
          </a:p>
          <a:p>
            <a:pPr lvl="1"/>
            <a:r>
              <a:rPr lang="en-US" sz="1400" dirty="0"/>
              <a:t>Natives are </a:t>
            </a:r>
            <a:r>
              <a:rPr lang="en-US" sz="1900" b="1" dirty="0"/>
              <a:t>2 times </a:t>
            </a:r>
            <a:r>
              <a:rPr lang="en-US" sz="1400" dirty="0"/>
              <a:t>more likely to be incarcerated than Undocumented immigrants</a:t>
            </a:r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7C4F-D3C5-493F-8466-5F978342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American opinions?</a:t>
            </a:r>
            <a:br>
              <a:rPr lang="en-US" dirty="0"/>
            </a:br>
            <a:r>
              <a:rPr lang="en-US" sz="1100" dirty="0"/>
              <a:t>Source: January 2018 Pew Research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05AF6-270B-4AB3-A9B9-02DD6C2B5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923499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/>
              <a:t>74% </a:t>
            </a:r>
            <a:r>
              <a:rPr lang="en-US" dirty="0"/>
              <a:t>of the American public favor granting permanent legal status to DACA “Dreamers”.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BE1ACE-8407-4BCF-BCBE-1DA8454C9D3E}"/>
              </a:ext>
            </a:extLst>
          </p:cNvPr>
          <p:cNvSpPr txBox="1">
            <a:spLocks/>
          </p:cNvSpPr>
          <p:nvPr/>
        </p:nvSpPr>
        <p:spPr>
          <a:xfrm>
            <a:off x="2589212" y="3548418"/>
            <a:ext cx="8915400" cy="1078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60% </a:t>
            </a:r>
            <a:r>
              <a:rPr lang="en-US" dirty="0"/>
              <a:t>of the American public oppose “substantially expanding the wall along the US border with Mexico”. </a:t>
            </a:r>
          </a:p>
        </p:txBody>
      </p:sp>
      <p:pic>
        <p:nvPicPr>
          <p:cNvPr id="5" name="07 Border Song">
            <a:hlinkClick r:id="" action="ppaction://media"/>
            <a:extLst>
              <a:ext uri="{FF2B5EF4-FFF2-40B4-BE49-F238E27FC236}">
                <a16:creationId xmlns:a16="http://schemas.microsoft.com/office/drawing/2014/main" id="{A97221B5-F2CE-495A-8B1F-F1C8D7B3DA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12573" y="5485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33514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1E99-EC96-4B32-B1A8-5C54EF54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Wisconsin Opinions on Dreamers? </a:t>
            </a:r>
            <a:br>
              <a:rPr lang="en-US" dirty="0"/>
            </a:br>
            <a:r>
              <a:rPr lang="en-US" sz="1100" i="1" dirty="0"/>
              <a:t>Source: March, 2018 Marquette University survey</a:t>
            </a:r>
            <a:endParaRPr lang="en-US" sz="11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4D9DCC-E992-4138-9A07-FC375AEC3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703731"/>
              </p:ext>
            </p:extLst>
          </p:nvPr>
        </p:nvGraphicFramePr>
        <p:xfrm>
          <a:off x="2032000" y="1555845"/>
          <a:ext cx="9268346" cy="44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34807C-EA67-4CB2-B360-1D523AD4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Immigration History?</a:t>
            </a:r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E235E-3341-4E13-A097-6ABC87F8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r>
              <a:rPr lang="en-US" b="1"/>
              <a:t>Immigration is not new! </a:t>
            </a:r>
          </a:p>
          <a:p>
            <a:r>
              <a:rPr lang="en-US"/>
              <a:t>Migrant Labor in Wisconsin</a:t>
            </a:r>
          </a:p>
          <a:p>
            <a:pPr lvl="1"/>
            <a:r>
              <a:rPr lang="en-US"/>
              <a:t>Began in the 1920s and 1930s</a:t>
            </a:r>
          </a:p>
          <a:p>
            <a:pPr lvl="1"/>
            <a:r>
              <a:rPr lang="en-US"/>
              <a:t>At its peak, 20,000 seasonal workers per year </a:t>
            </a:r>
          </a:p>
          <a:p>
            <a:pPr lvl="1"/>
            <a:r>
              <a:rPr lang="en-US"/>
              <a:t>Planted and harvested agricultural crops </a:t>
            </a:r>
          </a:p>
          <a:p>
            <a:pPr lvl="1"/>
            <a:r>
              <a:rPr lang="en-US"/>
              <a:t>April to November</a:t>
            </a:r>
          </a:p>
          <a:p>
            <a:r>
              <a:rPr lang="en-US"/>
              <a:t>Some chose to live here, build a life and become citizens </a:t>
            </a:r>
          </a:p>
          <a:p>
            <a:r>
              <a:rPr lang="en-US"/>
              <a:t>Today, </a:t>
            </a:r>
            <a:r>
              <a:rPr lang="en-US" b="1"/>
              <a:t>No path to citizenship </a:t>
            </a:r>
            <a:r>
              <a:rPr lang="en-US"/>
              <a:t>for most undocumented immigrants.</a:t>
            </a:r>
          </a:p>
        </p:txBody>
      </p:sp>
    </p:spTree>
    <p:extLst>
      <p:ext uri="{BB962C8B-B14F-4D97-AF65-F5344CB8AC3E}">
        <p14:creationId xmlns:p14="http://schemas.microsoft.com/office/powerpoint/2010/main" val="1589562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5D84-3B10-4B08-B912-A2A9D0B0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Wisconsin Opinions on Immigrants? </a:t>
            </a:r>
            <a:br>
              <a:rPr lang="en-US" dirty="0"/>
            </a:br>
            <a:r>
              <a:rPr lang="en-US" sz="1100" i="1" dirty="0"/>
              <a:t>Source: March, 2018 Marquette University survey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845E335-FC32-4EFA-962C-60DDBC8CAF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413455"/>
              </p:ext>
            </p:extLst>
          </p:nvPr>
        </p:nvGraphicFramePr>
        <p:xfrm>
          <a:off x="2019869" y="1905000"/>
          <a:ext cx="8140131" cy="423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D572-1F63-4444-8185-D822960A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292E6-73E3-4716-BD30-1D4B35807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r>
              <a:rPr lang="en-US" dirty="0"/>
              <a:t>Research the issue, Understand the facts &amp; Educate others</a:t>
            </a:r>
          </a:p>
          <a:p>
            <a:r>
              <a:rPr lang="en-US" dirty="0"/>
              <a:t>Join us in advocating for: </a:t>
            </a:r>
          </a:p>
          <a:p>
            <a:pPr lvl="1"/>
            <a:r>
              <a:rPr lang="en-US" dirty="0"/>
              <a:t>Drivers Card, Clean “Dream Act” &amp; Comprehensive Reform</a:t>
            </a:r>
          </a:p>
          <a:p>
            <a:r>
              <a:rPr lang="en-US" dirty="0"/>
              <a:t>Exercise your civic responsibility - VOTE!</a:t>
            </a:r>
          </a:p>
          <a:p>
            <a:pPr lvl="1"/>
            <a:r>
              <a:rPr lang="en-US" dirty="0"/>
              <a:t>Politicians will overlook Hispanic issues until we tell them it is important!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3CA9DC-054D-44BB-A88A-EE1EA78A0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81692"/>
              </p:ext>
            </p:extLst>
          </p:nvPr>
        </p:nvGraphicFramePr>
        <p:xfrm>
          <a:off x="2971643" y="4140201"/>
          <a:ext cx="707604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683">
                  <a:extLst>
                    <a:ext uri="{9D8B030D-6E8A-4147-A177-3AD203B41FA5}">
                      <a16:colId xmlns:a16="http://schemas.microsoft.com/office/drawing/2014/main" val="625576052"/>
                    </a:ext>
                  </a:extLst>
                </a:gridCol>
                <a:gridCol w="2358683">
                  <a:extLst>
                    <a:ext uri="{9D8B030D-6E8A-4147-A177-3AD203B41FA5}">
                      <a16:colId xmlns:a16="http://schemas.microsoft.com/office/drawing/2014/main" val="4149116265"/>
                    </a:ext>
                  </a:extLst>
                </a:gridCol>
                <a:gridCol w="2358683">
                  <a:extLst>
                    <a:ext uri="{9D8B030D-6E8A-4147-A177-3AD203B41FA5}">
                      <a16:colId xmlns:a16="http://schemas.microsoft.com/office/drawing/2014/main" val="281022626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 Voter Turn-out Rate by Race &amp; Ethnicity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060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WHITE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BLACK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HISPANIC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8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7366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11959AF-3E07-4679-896A-BDAF4F29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878" y="5568771"/>
            <a:ext cx="2272243" cy="99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0557E49-1855-45E8-8EBC-ED0C2334C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1" r="1" b="4167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51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22770-6103-49D7-889C-858A780F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Hispanic Population?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B466-45F1-4EED-B83F-9FEEAEF2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EFFFF"/>
                </a:solidFill>
              </a:rPr>
              <a:t>58.9 million</a:t>
            </a:r>
            <a:r>
              <a:rPr lang="en-US" dirty="0">
                <a:solidFill>
                  <a:srgbClr val="FEFFFF"/>
                </a:solidFill>
              </a:rPr>
              <a:t> (18.1%) of US population in 2015 </a:t>
            </a:r>
          </a:p>
          <a:p>
            <a:pPr lvl="1"/>
            <a:r>
              <a:rPr lang="en-US" dirty="0">
                <a:solidFill>
                  <a:srgbClr val="FEFFFF"/>
                </a:solidFill>
              </a:rPr>
              <a:t>Largest ethnic minority in the US</a:t>
            </a:r>
          </a:p>
          <a:p>
            <a:pPr lvl="1"/>
            <a:r>
              <a:rPr lang="en-US" i="1" dirty="0">
                <a:solidFill>
                  <a:srgbClr val="FEFFFF"/>
                </a:solidFill>
              </a:rPr>
              <a:t>Source:  </a:t>
            </a:r>
            <a:r>
              <a:rPr lang="en-US" i="1" dirty="0">
                <a:solidFill>
                  <a:srgbClr val="FE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 Census Update 6/21/18</a:t>
            </a:r>
            <a:endParaRPr lang="en-US" i="1" dirty="0">
              <a:solidFill>
                <a:srgbClr val="FEFFFF"/>
              </a:solidFill>
            </a:endParaRPr>
          </a:p>
          <a:p>
            <a:endParaRPr lang="en-US" dirty="0">
              <a:solidFill>
                <a:srgbClr val="FEFFFF"/>
              </a:solidFill>
            </a:endParaRPr>
          </a:p>
          <a:p>
            <a:r>
              <a:rPr lang="en-US" b="1" dirty="0">
                <a:solidFill>
                  <a:srgbClr val="FEFFFF"/>
                </a:solidFill>
              </a:rPr>
              <a:t>23.2% of US babies were born to Hispanic mothers in 2015</a:t>
            </a:r>
          </a:p>
          <a:p>
            <a:pPr lvl="1"/>
            <a:r>
              <a:rPr lang="en-US" dirty="0">
                <a:solidFill>
                  <a:srgbClr val="FEFFFF"/>
                </a:solidFill>
              </a:rPr>
              <a:t>924,048 of 3,978,497 babies born in the US</a:t>
            </a:r>
          </a:p>
          <a:p>
            <a:pPr lvl="1"/>
            <a:r>
              <a:rPr lang="en-US" i="1" dirty="0">
                <a:solidFill>
                  <a:srgbClr val="FEFFFF"/>
                </a:solidFill>
              </a:rPr>
              <a:t>Source:  Henry J Kaiser Family Foundation</a:t>
            </a:r>
          </a:p>
        </p:txBody>
      </p:sp>
    </p:spTree>
    <p:extLst>
      <p:ext uri="{BB962C8B-B14F-4D97-AF65-F5344CB8AC3E}">
        <p14:creationId xmlns:p14="http://schemas.microsoft.com/office/powerpoint/2010/main" val="25333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CB9D-28D9-42C9-B494-02484A38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Many Undocumented Immigrants?</a:t>
            </a:r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86BAA-E1CE-4C27-9B02-CAE441566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97" y="2623930"/>
            <a:ext cx="10691446" cy="32872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11 million </a:t>
            </a:r>
            <a:r>
              <a:rPr lang="en-US" dirty="0"/>
              <a:t>undocumented immigrants in the US *  </a:t>
            </a:r>
            <a:r>
              <a:rPr lang="en-US" sz="1200" i="1" dirty="0"/>
              <a:t>(Source: Pew Research)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40% of unauthorized immigrants overstayed their visa </a:t>
            </a:r>
            <a:r>
              <a:rPr lang="en-US" sz="1200" dirty="0"/>
              <a:t>(Source: Sesini Law Firm)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60% crossed the border without authorization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Pay $11.64 Billion in State &amp; Local Taxes </a:t>
            </a:r>
            <a:r>
              <a:rPr lang="en-US" sz="1200" dirty="0"/>
              <a:t>(Source: The Institute of Taxation &amp; Economic Policy, 2016)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b="1" dirty="0"/>
              <a:t>71,000</a:t>
            </a:r>
            <a:r>
              <a:rPr lang="en-US" dirty="0"/>
              <a:t> undocumented immigrants in WI in 2014</a:t>
            </a:r>
            <a:r>
              <a:rPr lang="en-US" i="1" dirty="0"/>
              <a:t> </a:t>
            </a:r>
            <a:r>
              <a:rPr lang="en-US" sz="1200" i="1" dirty="0"/>
              <a:t>(Source: Migration Advocacy Network)</a:t>
            </a:r>
          </a:p>
          <a:p>
            <a:pPr lvl="1">
              <a:lnSpc>
                <a:spcPct val="90000"/>
              </a:lnSpc>
            </a:pPr>
            <a:r>
              <a:rPr lang="en-US" sz="1800" i="1" dirty="0"/>
              <a:t>Pay $17.8 Million in Wisconsin State &amp; Local Taxes</a:t>
            </a:r>
          </a:p>
          <a:p>
            <a:pPr>
              <a:lnSpc>
                <a:spcPct val="90000"/>
              </a:lnSpc>
            </a:pPr>
            <a:endParaRPr lang="en-US" sz="1500" i="1" dirty="0"/>
          </a:p>
          <a:p>
            <a:pPr>
              <a:lnSpc>
                <a:spcPct val="90000"/>
              </a:lnSpc>
            </a:pPr>
            <a:endParaRPr lang="en-US" sz="1500" i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i="1" dirty="0"/>
              <a:t>* - These numbers do not include natural born citizens, naturalized citizens, lawful permanent residents, or lawful temporary residents.   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64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00BC-C188-47F9-A1AE-8BC5342D9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48" y="624110"/>
            <a:ext cx="9959925" cy="1280890"/>
          </a:xfrm>
        </p:spPr>
        <p:txBody>
          <a:bodyPr/>
          <a:lstStyle/>
          <a:p>
            <a:r>
              <a:rPr lang="en-US" dirty="0"/>
              <a:t>Nation of Origin - Unauthorized Immigrants? </a:t>
            </a:r>
            <a:r>
              <a:rPr lang="en-US" sz="1000" i="1" dirty="0"/>
              <a:t>(Source: Pew Research)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56326D-CC18-451F-9D2F-C48BA1745534}"/>
              </a:ext>
            </a:extLst>
          </p:cNvPr>
          <p:cNvSpPr txBox="1">
            <a:spLocks/>
          </p:cNvSpPr>
          <p:nvPr/>
        </p:nvSpPr>
        <p:spPr>
          <a:xfrm>
            <a:off x="2454030" y="3984674"/>
            <a:ext cx="8127999" cy="148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/>
          </a:p>
          <a:p>
            <a:pPr algn="ctr"/>
            <a:r>
              <a:rPr lang="en-US" sz="2000" b="1" dirty="0"/>
              <a:t>8.425 million Hispanic unauthorized immigrants</a:t>
            </a:r>
          </a:p>
          <a:p>
            <a:pPr algn="ctr"/>
            <a:r>
              <a:rPr lang="en-US" sz="2000" b="1" dirty="0"/>
              <a:t>Account for 14.3% of the nation’s total Hispanic population.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D946BF-C411-4856-B95B-569B4C751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34428"/>
              </p:ext>
            </p:extLst>
          </p:nvPr>
        </p:nvGraphicFramePr>
        <p:xfrm>
          <a:off x="2454030" y="2186354"/>
          <a:ext cx="8127999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62363">
                  <a:extLst>
                    <a:ext uri="{9D8B030D-6E8A-4147-A177-3AD203B41FA5}">
                      <a16:colId xmlns:a16="http://schemas.microsoft.com/office/drawing/2014/main" val="1351767474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1816268349"/>
                    </a:ext>
                  </a:extLst>
                </a:gridCol>
                <a:gridCol w="1705316">
                  <a:extLst>
                    <a:ext uri="{9D8B030D-6E8A-4147-A177-3AD203B41FA5}">
                      <a16:colId xmlns:a16="http://schemas.microsoft.com/office/drawing/2014/main" val="1594144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Country or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People (Millions)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724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77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 Latin American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33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other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087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59248F-4DC3-4C4D-BA6C-C6860500AFCD}"/>
              </a:ext>
            </a:extLst>
          </p:cNvPr>
          <p:cNvSpPr txBox="1"/>
          <p:nvPr/>
        </p:nvSpPr>
        <p:spPr>
          <a:xfrm>
            <a:off x="2756847" y="5526004"/>
            <a:ext cx="794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India and China surpassed Mexico as top origin countries of the nation’s immigrants in 2013. </a:t>
            </a:r>
          </a:p>
        </p:txBody>
      </p:sp>
    </p:spTree>
    <p:extLst>
      <p:ext uri="{BB962C8B-B14F-4D97-AF65-F5344CB8AC3E}">
        <p14:creationId xmlns:p14="http://schemas.microsoft.com/office/powerpoint/2010/main" val="6400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0"/>
    </mc:Choice>
    <mc:Fallback xmlns="">
      <p:transition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1336-C1A2-4089-A2A4-26B3223A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Army of Immigrants?</a:t>
            </a:r>
            <a:br>
              <a:rPr lang="en-US" dirty="0"/>
            </a:br>
            <a:r>
              <a:rPr lang="en-US" sz="1100" i="1" dirty="0"/>
              <a:t>Source: US Border Patrol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40FC4C-2192-464D-A488-2EC0E9745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952662"/>
              </p:ext>
            </p:extLst>
          </p:nvPr>
        </p:nvGraphicFramePr>
        <p:xfrm>
          <a:off x="7556410" y="640081"/>
          <a:ext cx="4001315" cy="527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2F7BEA3-C639-49D1-92E4-7762D9943588}"/>
              </a:ext>
            </a:extLst>
          </p:cNvPr>
          <p:cNvSpPr txBox="1">
            <a:spLocks/>
          </p:cNvSpPr>
          <p:nvPr/>
        </p:nvSpPr>
        <p:spPr>
          <a:xfrm>
            <a:off x="2589213" y="2040467"/>
            <a:ext cx="4637179" cy="3870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Border Patrol: Apprehensions </a:t>
            </a:r>
          </a:p>
          <a:p>
            <a:pPr lvl="1"/>
            <a:r>
              <a:rPr lang="en-US" b="1" dirty="0"/>
              <a:t>44-year low in 2015</a:t>
            </a:r>
          </a:p>
          <a:p>
            <a:pPr lvl="1"/>
            <a:r>
              <a:rPr lang="en-US" b="1" dirty="0"/>
              <a:t>46-year low in 2017</a:t>
            </a:r>
          </a:p>
          <a:p>
            <a:r>
              <a:rPr lang="en-US" dirty="0"/>
              <a:t>Annual apprehension data</a:t>
            </a:r>
          </a:p>
          <a:p>
            <a:endParaRPr lang="en-US" dirty="0"/>
          </a:p>
          <a:p>
            <a:endParaRPr lang="en-US" b="1" dirty="0"/>
          </a:p>
          <a:p>
            <a:endParaRPr lang="en-US" sz="6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7FF355-5C10-47F3-919B-7EB6CF514351}"/>
              </a:ext>
            </a:extLst>
          </p:cNvPr>
          <p:cNvSpPr txBox="1">
            <a:spLocks/>
          </p:cNvSpPr>
          <p:nvPr/>
        </p:nvSpPr>
        <p:spPr>
          <a:xfrm>
            <a:off x="1994005" y="5105941"/>
            <a:ext cx="5827594" cy="645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81.5% decrease in apprehensions</a:t>
            </a:r>
          </a:p>
          <a:p>
            <a:pPr marL="0" indent="0" algn="ctr">
              <a:buNone/>
            </a:pPr>
            <a:r>
              <a:rPr lang="en-US" sz="1300" b="1" i="1" dirty="0"/>
              <a:t>by US Border Patrol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A2A7AA-C7F1-457E-B9C4-9FB097E1F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84229"/>
              </p:ext>
            </p:extLst>
          </p:nvPr>
        </p:nvGraphicFramePr>
        <p:xfrm>
          <a:off x="3070745" y="3664674"/>
          <a:ext cx="3766785" cy="79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595">
                  <a:extLst>
                    <a:ext uri="{9D8B030D-6E8A-4147-A177-3AD203B41FA5}">
                      <a16:colId xmlns:a16="http://schemas.microsoft.com/office/drawing/2014/main" val="2101706474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3827085432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1029694978"/>
                    </a:ext>
                  </a:extLst>
                </a:gridCol>
              </a:tblGrid>
              <a:tr h="3990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371569"/>
                  </a:ext>
                </a:extLst>
              </a:tr>
              <a:tr h="3990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1,676,438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337,117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310,531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47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8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1B121-12B5-4977-A064-636AB0B9B0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05F70-AB3E-4472-B26B-EFE6A5A59B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3D759-4C4C-4262-AD1C-433D31B8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 dirty="0"/>
              <a:t>Net Migration Trend?</a:t>
            </a:r>
            <a:br>
              <a:rPr lang="en-US" dirty="0"/>
            </a:br>
            <a:r>
              <a:rPr lang="en-US" sz="1000" i="1" dirty="0"/>
              <a:t>Source:  Pew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C006-5BFD-4A99-A720-EC18315F9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4708457" cy="3759253"/>
          </a:xfrm>
        </p:spPr>
        <p:txBody>
          <a:bodyPr>
            <a:normAutofit/>
          </a:bodyPr>
          <a:lstStyle/>
          <a:p>
            <a:r>
              <a:rPr lang="en-US" b="1" dirty="0"/>
              <a:t>More people have left for Mexico than come to the US since 2005!</a:t>
            </a:r>
          </a:p>
          <a:p>
            <a:pPr lvl="1"/>
            <a:r>
              <a:rPr lang="en-US" dirty="0"/>
              <a:t>Net migration of about 150,000 people from the US to Mexico. </a:t>
            </a:r>
          </a:p>
          <a:p>
            <a:endParaRPr lang="en-US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8E61A1-27BE-4331-BE1E-B5E33007A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025" y="-615922"/>
            <a:ext cx="6367975" cy="117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246ED-0535-4496-A8F6-1E80CC4EB8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D9AEEE-1CCD-43C0-BA3E-16D60A6E23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B3AD6-A05D-418B-A1B2-A421F391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How Long Have They Lived Here?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4189CB-81FE-47DA-A0D3-FE8C00EC04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66865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3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727C-4F61-41CD-8700-A6A8BE33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Immigrant Families?</a:t>
            </a:r>
            <a:br>
              <a:rPr lang="en-US" dirty="0"/>
            </a:br>
            <a:r>
              <a:rPr lang="en-US" sz="1000" i="1" dirty="0"/>
              <a:t>Source: Pew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07D8C-B526-4662-B4E4-164B695BD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862" y="5462624"/>
            <a:ext cx="5817809" cy="7537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400" i="1" dirty="0"/>
              <a:t>Includes children that may be either minors or adults.</a:t>
            </a:r>
          </a:p>
          <a:p>
            <a:pPr>
              <a:buFontTx/>
              <a:buChar char="-"/>
            </a:pPr>
            <a:r>
              <a:rPr lang="en-US" sz="1400" i="1" dirty="0"/>
              <a:t>US born children are US citizens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i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7789AE-1D7A-4D71-A458-E94808FB6660}"/>
              </a:ext>
            </a:extLst>
          </p:cNvPr>
          <p:cNvSpPr txBox="1">
            <a:spLocks/>
          </p:cNvSpPr>
          <p:nvPr/>
        </p:nvSpPr>
        <p:spPr>
          <a:xfrm>
            <a:off x="2589212" y="4199206"/>
            <a:ext cx="8915400" cy="753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Due to mixed citizenship, deportations have dire effects on otherwise strong family units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CA391E-270B-4535-A8D0-168B886FD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537246"/>
              </p:ext>
            </p:extLst>
          </p:nvPr>
        </p:nvGraphicFramePr>
        <p:xfrm>
          <a:off x="2589212" y="2159593"/>
          <a:ext cx="891168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562">
                  <a:extLst>
                    <a:ext uri="{9D8B030D-6E8A-4147-A177-3AD203B41FA5}">
                      <a16:colId xmlns:a16="http://schemas.microsoft.com/office/drawing/2014/main" val="2520026384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1134632536"/>
                    </a:ext>
                  </a:extLst>
                </a:gridCol>
                <a:gridCol w="2970562">
                  <a:extLst>
                    <a:ext uri="{9D8B030D-6E8A-4147-A177-3AD203B41FA5}">
                      <a16:colId xmlns:a16="http://schemas.microsoft.com/office/drawing/2014/main" val="231542479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UNDOCUMENTED IMMIGRANT ADULTS LIVING WITH US BORN CHILDREN 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3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PEOPLE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PERCENT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74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2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4.4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16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6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1053</Words>
  <Application>Microsoft Office PowerPoint</Application>
  <PresentationFormat>Widescreen</PresentationFormat>
  <Paragraphs>195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Wisp</vt:lpstr>
      <vt:lpstr>Immigration Facts</vt:lpstr>
      <vt:lpstr>Immigration History?</vt:lpstr>
      <vt:lpstr>Hispanic Population?</vt:lpstr>
      <vt:lpstr>How Many Undocumented Immigrants?</vt:lpstr>
      <vt:lpstr>Nation of Origin - Unauthorized Immigrants? (Source: Pew Research)</vt:lpstr>
      <vt:lpstr>Army of Immigrants? Source: US Border Patrol</vt:lpstr>
      <vt:lpstr>Net Migration Trend? Source:  Pew Research</vt:lpstr>
      <vt:lpstr>How Long Have They Lived Here? </vt:lpstr>
      <vt:lpstr>Immigrant Families? Source: Pew Research</vt:lpstr>
      <vt:lpstr>Cost of Mass Deportation? Source: fwd.us</vt:lpstr>
      <vt:lpstr>How Many “Dreamers”?</vt:lpstr>
      <vt:lpstr>How Many Local “Dreamers”?</vt:lpstr>
      <vt:lpstr>Immigrants and Jobs?</vt:lpstr>
      <vt:lpstr>Drug Crisis and Immigrants</vt:lpstr>
      <vt:lpstr>Attacking Our Drug Crisis? Source: The Center for Disease Control</vt:lpstr>
      <vt:lpstr>Drug Crisis and Hispanics? Source: Center for Disease Control</vt:lpstr>
      <vt:lpstr>Crime and Immigrants Source:  Cato Institute</vt:lpstr>
      <vt:lpstr>American opinions? Source: January 2018 Pew Research study</vt:lpstr>
      <vt:lpstr>Wisconsin Opinions on Dreamers?  Source: March, 2018 Marquette University survey</vt:lpstr>
      <vt:lpstr>Wisconsin Opinions on Immigrants?  Source: March, 2018 Marquette University survey</vt:lpstr>
      <vt:lpstr>What can I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Facts</dc:title>
  <dc:creator>Michael Welch</dc:creator>
  <cp:lastModifiedBy>Michael Welch</cp:lastModifiedBy>
  <cp:revision>1</cp:revision>
  <dcterms:created xsi:type="dcterms:W3CDTF">2018-10-11T13:39:16Z</dcterms:created>
  <dcterms:modified xsi:type="dcterms:W3CDTF">2018-10-11T13:42:36Z</dcterms:modified>
</cp:coreProperties>
</file>